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74" r:id="rId2"/>
  </p:sldMasterIdLst>
  <p:notesMasterIdLst>
    <p:notesMasterId r:id="rId27"/>
  </p:notesMasterIdLst>
  <p:sldIdLst>
    <p:sldId id="262" r:id="rId3"/>
    <p:sldId id="302" r:id="rId4"/>
    <p:sldId id="743" r:id="rId5"/>
    <p:sldId id="739" r:id="rId6"/>
    <p:sldId id="276" r:id="rId7"/>
    <p:sldId id="277" r:id="rId8"/>
    <p:sldId id="279" r:id="rId9"/>
    <p:sldId id="741" r:id="rId10"/>
    <p:sldId id="742" r:id="rId11"/>
    <p:sldId id="745" r:id="rId12"/>
    <p:sldId id="746" r:id="rId13"/>
    <p:sldId id="267" r:id="rId14"/>
    <p:sldId id="268" r:id="rId15"/>
    <p:sldId id="281" r:id="rId16"/>
    <p:sldId id="269" r:id="rId17"/>
    <p:sldId id="740" r:id="rId18"/>
    <p:sldId id="271" r:id="rId19"/>
    <p:sldId id="282" r:id="rId20"/>
    <p:sldId id="283" r:id="rId21"/>
    <p:sldId id="748" r:id="rId22"/>
    <p:sldId id="749" r:id="rId23"/>
    <p:sldId id="750" r:id="rId24"/>
    <p:sldId id="744" r:id="rId25"/>
    <p:sldId id="738" r:id="rId26"/>
  </p:sldIdLst>
  <p:sldSz cx="14630400" cy="8229600"/>
  <p:notesSz cx="8229600" cy="14630400"/>
  <p:embeddedFontLst>
    <p:embeddedFont>
      <p:font typeface="Fira Sans Extra Condensed" panose="020B0503050000020004" pitchFamily="34" charset="0"/>
      <p:regular r:id="rId28"/>
      <p:bold r:id="rId29"/>
    </p:embeddedFont>
    <p:embeddedFont>
      <p:font typeface="Libre Baskerville" panose="020F0502020204030204" pitchFamily="2" charset="0"/>
      <p:regular r:id="rId30"/>
    </p:embeddedFont>
    <p:embeddedFont>
      <p:font typeface="Roboto" panose="02000000000000000000" pitchFamily="2"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p:restoredTop sz="94610"/>
  </p:normalViewPr>
  <p:slideViewPr>
    <p:cSldViewPr snapToGrid="0" snapToObjects="1">
      <p:cViewPr varScale="1">
        <p:scale>
          <a:sx n="66" d="100"/>
          <a:sy n="66" d="100"/>
        </p:scale>
        <p:origin x="63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6050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3441688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3690696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3230376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440700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E7A46-6E98-AF29-BEC7-4BE67AF732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8D57B-5331-45E2-D7CB-37B42F5B23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F08E66-0467-B70A-4837-5ED2F2BB26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C990F6-0A51-7AD2-2629-FF9EB3331250}"/>
              </a:ext>
            </a:extLst>
          </p:cNvPr>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2395387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90B2A-0925-22EA-F2BF-124CB59CB2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50A979-E4C0-31F3-1483-DDDAA56D13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CC037E-C0E3-BB9A-27B1-4FF32183F5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582B96-AC1C-C908-03E5-BC1CFA1479EA}"/>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295345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F281F-AA97-7171-C4EC-05CFD6275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4BCC49-BA19-F9EE-500C-EC950978B8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8AA5B7-A0B6-5457-91CD-8DDC671FEC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3B4D22-4EFB-57BA-F62D-F156AD81256D}"/>
              </a:ext>
            </a:extLst>
          </p:cNvPr>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3212410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EBAD2-A638-9EF6-9AB3-E9CACFC05D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DEACBC-D536-6B45-48B8-CF8B984A67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5B0E9F-5ED7-57E1-0EA3-D9D6B08A8C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E0B7B1A-2CFB-03A0-C7C0-1D61FE80D12C}"/>
              </a:ext>
            </a:extLst>
          </p:cNvPr>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2523365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292682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702957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71F47-6A48-1484-42A7-CAF4CDDB81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8369D7-8C8B-285B-215B-31BD04C3E7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FB1EC-D999-7F16-FF1A-5FB84E5570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C27052-84CA-8B9B-D30D-D44C3FB8F1F9}"/>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169935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AB5E8-9841-0CD5-76CE-AA2C2B4BFC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7E767C-2C77-5D5E-6540-6A136C71C1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577B53-E1E2-CC33-FF1D-19ABC028A2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8CB63A-F125-E7A9-28C3-462CB1B2526E}"/>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2600226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001E1-F93A-0EDF-B33A-E2F7C22D8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8C935-569D-97FD-9575-E7E33D5A9F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14DA4-CAE8-5471-9CDC-B5789F9B9F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436CE1-5BDF-FD97-D0AB-24C893204A1A}"/>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673376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B499D-6634-71C3-0855-BDFD9FAA8F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7A750C-7015-2D4F-0CD0-7260BE0372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86FA9C-F143-3629-AA64-68EFB29DEE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11E74E-25DD-8E84-8D7B-12F27A1FCF57}"/>
              </a:ext>
            </a:extLst>
          </p:cNvPr>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2359522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755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843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67F56B29-107F-8D2E-EAA5-3456AD4108F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 y="-2844"/>
            <a:ext cx="14627801" cy="8229600"/>
          </a:xfrm>
          <a:prstGeom prst="rect">
            <a:avLst/>
          </a:prstGeom>
        </p:spPr>
      </p:pic>
      <p:sp>
        <p:nvSpPr>
          <p:cNvPr id="7" name="AutoShape 2">
            <a:extLst>
              <a:ext uri="{FF2B5EF4-FFF2-40B4-BE49-F238E27FC236}">
                <a16:creationId xmlns:a16="http://schemas.microsoft.com/office/drawing/2014/main" id="{0D9A47A0-5D4C-64B7-20AC-AEF5646D560B}"/>
              </a:ext>
            </a:extLst>
          </p:cNvPr>
          <p:cNvSpPr>
            <a:spLocks noChangeArrowheads="1"/>
          </p:cNvSpPr>
          <p:nvPr userDrawn="1"/>
        </p:nvSpPr>
        <p:spPr bwMode="auto">
          <a:xfrm>
            <a:off x="0" y="-2844"/>
            <a:ext cx="13878371" cy="664349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F96B6374-F259-7BCB-81B4-0087DC7EDDA5}"/>
              </a:ext>
            </a:extLst>
          </p:cNvPr>
          <p:cNvSpPr txBox="1">
            <a:spLocks/>
          </p:cNvSpPr>
          <p:nvPr userDrawn="1"/>
        </p:nvSpPr>
        <p:spPr>
          <a:xfrm>
            <a:off x="1329406" y="1613239"/>
            <a:ext cx="11971156" cy="1284668"/>
          </a:xfrm>
          <a:prstGeom prst="rect">
            <a:avLst/>
          </a:prstGeom>
        </p:spPr>
        <p:txBody>
          <a:bodyPr/>
          <a:lstStyle>
            <a:defPPr marR="0" lvl="0" algn="l" rtl="0">
              <a:lnSpc>
                <a:spcPct val="100000"/>
              </a:lnSpc>
              <a:spcBef>
                <a:spcPts val="0"/>
              </a:spcBef>
              <a:spcAft>
                <a:spcPts val="0"/>
              </a:spcAft>
            </a:defPPr>
            <a:lvl1pPr marL="0" marR="0" lvl="0" indent="0" algn="ctr" rtl="0" eaLnBrk="1" hangingPunct="1">
              <a:lnSpc>
                <a:spcPct val="100000"/>
              </a:lnSpc>
              <a:spcBef>
                <a:spcPts val="0"/>
              </a:spcBef>
              <a:spcAft>
                <a:spcPts val="0"/>
              </a:spcAft>
              <a:buClr>
                <a:srgbClr val="000000"/>
              </a:buClr>
              <a:buFont typeface="Arial"/>
              <a:buNone/>
              <a:defRPr sz="2400" b="1" i="0" u="none" strike="noStrike" cap="none" baseline="0">
                <a:solidFill>
                  <a:srgbClr val="003153"/>
                </a:solidFill>
                <a:latin typeface="Arial" panose="020B0604020202020204" pitchFamily="34" charset="0"/>
                <a:ea typeface="Arial"/>
                <a:cs typeface="Arial" panose="020B0604020202020204" pitchFamily="34" charset="0"/>
                <a:sym typeface="Arial"/>
              </a:defRPr>
            </a:lvl1pPr>
            <a:lvl2pPr marL="457200" marR="0" lvl="1" indent="0" algn="ctr" rtl="0" eaLnBrk="1" hangingPunct="1">
              <a:lnSpc>
                <a:spcPct val="100000"/>
              </a:lnSpc>
              <a:spcBef>
                <a:spcPts val="0"/>
              </a:spcBef>
              <a:spcAft>
                <a:spcPts val="0"/>
              </a:spcAft>
              <a:buClr>
                <a:srgbClr val="000000"/>
              </a:buClr>
              <a:buFont typeface="Arial"/>
              <a:buNone/>
              <a:defRPr sz="2000" b="0" i="0" u="none" strike="noStrike" cap="none">
                <a:solidFill>
                  <a:srgbClr val="000000"/>
                </a:solidFill>
                <a:latin typeface="Arial"/>
                <a:ea typeface="Arial"/>
                <a:cs typeface="Arial"/>
                <a:sym typeface="Arial"/>
              </a:defRPr>
            </a:lvl2pPr>
            <a:lvl3pPr marL="914400" marR="0" lvl="2" indent="0" algn="ctr" rtl="0" eaLnBrk="1" hangingPunct="1">
              <a:lnSpc>
                <a:spcPct val="100000"/>
              </a:lnSpc>
              <a:spcBef>
                <a:spcPts val="0"/>
              </a:spcBef>
              <a:spcAft>
                <a:spcPts val="0"/>
              </a:spcAft>
              <a:buClr>
                <a:srgbClr val="000000"/>
              </a:buClr>
              <a:buFont typeface="Arial"/>
              <a:buNone/>
              <a:defRPr sz="1800" b="0" i="0" u="none" strike="noStrike" cap="none">
                <a:solidFill>
                  <a:srgbClr val="000000"/>
                </a:solidFill>
                <a:latin typeface="Arial"/>
                <a:ea typeface="Arial"/>
                <a:cs typeface="Arial"/>
                <a:sym typeface="Arial"/>
              </a:defRPr>
            </a:lvl3pPr>
            <a:lvl4pPr marL="1371600" marR="0" lvl="3"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4pPr>
            <a:lvl5pPr marL="1828800" marR="0" lvl="4"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5pPr>
            <a:lvl6pPr marL="2286000" marR="0" lvl="5"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6pPr>
            <a:lvl7pPr marL="2743200" marR="0" lvl="6"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7pPr>
            <a:lvl8pPr marL="3200400" marR="0" lvl="7"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8pPr>
            <a:lvl9pPr marL="3657600" marR="0" lvl="8"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C1C26F05-44CD-4345-F923-1E66D42EB0CE}"/>
              </a:ext>
            </a:extLst>
          </p:cNvPr>
          <p:cNvSpPr>
            <a:spLocks noGrp="1"/>
          </p:cNvSpPr>
          <p:nvPr>
            <p:ph type="dt" sz="half" idx="2"/>
          </p:nvPr>
        </p:nvSpPr>
        <p:spPr>
          <a:xfrm>
            <a:off x="838201" y="6353506"/>
            <a:ext cx="3122911" cy="438150"/>
          </a:xfrm>
          <a:prstGeom prst="rect">
            <a:avLst/>
          </a:prstGeom>
        </p:spPr>
        <p:txBody>
          <a:bodyPr/>
          <a:lstStyle/>
          <a:p>
            <a:fld id="{31E3CAD9-E7AB-4E26-84DB-EF5CB779DEBB}" type="datetimeFigureOut">
              <a:rPr lang="en-US" smtClean="0"/>
              <a:t>10/6/2025</a:t>
            </a:fld>
            <a:endParaRPr lang="en-US"/>
          </a:p>
        </p:txBody>
      </p:sp>
      <p:sp>
        <p:nvSpPr>
          <p:cNvPr id="12" name="Footer Placeholder 4">
            <a:extLst>
              <a:ext uri="{FF2B5EF4-FFF2-40B4-BE49-F238E27FC236}">
                <a16:creationId xmlns:a16="http://schemas.microsoft.com/office/drawing/2014/main" id="{3658C770-AD37-E28D-84C9-40B329189206}"/>
              </a:ext>
            </a:extLst>
          </p:cNvPr>
          <p:cNvSpPr>
            <a:spLocks noGrp="1"/>
          </p:cNvSpPr>
          <p:nvPr>
            <p:ph type="ftr" sz="quarter" idx="3"/>
          </p:nvPr>
        </p:nvSpPr>
        <p:spPr>
          <a:xfrm>
            <a:off x="4038602" y="6353506"/>
            <a:ext cx="4684366" cy="438150"/>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2CF0F98D-CFAB-9E03-1A00-74575A766E18}"/>
              </a:ext>
            </a:extLst>
          </p:cNvPr>
          <p:cNvSpPr>
            <a:spLocks noGrp="1"/>
          </p:cNvSpPr>
          <p:nvPr>
            <p:ph type="sldNum" sz="quarter" idx="4"/>
          </p:nvPr>
        </p:nvSpPr>
        <p:spPr>
          <a:xfrm>
            <a:off x="8610601" y="6353506"/>
            <a:ext cx="3122911" cy="438150"/>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C2218CB9-3CC3-9ED2-1586-0BB01074099A}"/>
              </a:ext>
            </a:extLst>
          </p:cNvPr>
          <p:cNvSpPr/>
          <p:nvPr userDrawn="1"/>
        </p:nvSpPr>
        <p:spPr>
          <a:xfrm>
            <a:off x="12809359" y="242666"/>
            <a:ext cx="1086860" cy="809714"/>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1D4F9256-1EC4-757D-D53F-0EB228543CBB}"/>
              </a:ext>
            </a:extLst>
          </p:cNvPr>
          <p:cNvSpPr/>
          <p:nvPr userDrawn="1"/>
        </p:nvSpPr>
        <p:spPr>
          <a:xfrm>
            <a:off x="8821621" y="242666"/>
            <a:ext cx="1350435" cy="801610"/>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50036749-6672-D528-4D71-0FB4709B080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9" y="311179"/>
            <a:ext cx="1366448" cy="535888"/>
          </a:xfrm>
          <a:prstGeom prst="rect">
            <a:avLst/>
          </a:prstGeom>
        </p:spPr>
      </p:pic>
      <p:pic>
        <p:nvPicPr>
          <p:cNvPr id="17" name="Picture 16">
            <a:extLst>
              <a:ext uri="{FF2B5EF4-FFF2-40B4-BE49-F238E27FC236}">
                <a16:creationId xmlns:a16="http://schemas.microsoft.com/office/drawing/2014/main" id="{9D2857CD-C516-BDA6-FB09-A7F8C54F952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961112" y="215238"/>
            <a:ext cx="2059988" cy="856465"/>
          </a:xfrm>
          <a:prstGeom prst="rect">
            <a:avLst/>
          </a:prstGeom>
        </p:spPr>
      </p:pic>
    </p:spTree>
    <p:extLst>
      <p:ext uri="{BB962C8B-B14F-4D97-AF65-F5344CB8AC3E}">
        <p14:creationId xmlns:p14="http://schemas.microsoft.com/office/powerpoint/2010/main" val="471968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15" name="Picture 8">
            <a:extLst>
              <a:ext uri="{FF2B5EF4-FFF2-40B4-BE49-F238E27FC236}">
                <a16:creationId xmlns:a16="http://schemas.microsoft.com/office/drawing/2014/main" id="{4F2EA043-B60B-7392-5955-42A60F2B552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1" y="5338657"/>
            <a:ext cx="14526429" cy="1810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69AEEA2F-82DC-F76D-9694-D43CA472D0CB}"/>
              </a:ext>
            </a:extLst>
          </p:cNvPr>
          <p:cNvSpPr/>
          <p:nvPr userDrawn="1"/>
        </p:nvSpPr>
        <p:spPr>
          <a:xfrm>
            <a:off x="-1" y="163406"/>
            <a:ext cx="14476288" cy="817111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blue and green logo&#10;&#10;Description automatically generated">
            <a:extLst>
              <a:ext uri="{FF2B5EF4-FFF2-40B4-BE49-F238E27FC236}">
                <a16:creationId xmlns:a16="http://schemas.microsoft.com/office/drawing/2014/main" id="{1A3BE7E2-52E9-E33E-3B8C-55AFBF973D8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1658" y="-30957"/>
            <a:ext cx="1502391" cy="990546"/>
          </a:xfrm>
          <a:prstGeom prst="rect">
            <a:avLst/>
          </a:prstGeom>
        </p:spPr>
      </p:pic>
      <p:cxnSp>
        <p:nvCxnSpPr>
          <p:cNvPr id="18" name="Straight Connector 17">
            <a:extLst>
              <a:ext uri="{FF2B5EF4-FFF2-40B4-BE49-F238E27FC236}">
                <a16:creationId xmlns:a16="http://schemas.microsoft.com/office/drawing/2014/main" id="{FA5C7AC3-810D-E422-7D30-1DC2838C7DAB}"/>
              </a:ext>
            </a:extLst>
          </p:cNvPr>
          <p:cNvCxnSpPr/>
          <p:nvPr userDrawn="1"/>
        </p:nvCxnSpPr>
        <p:spPr>
          <a:xfrm>
            <a:off x="866355" y="790823"/>
            <a:ext cx="12485798"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9D70FAE-6CD1-9CE9-BBBB-3A28700F1E84}"/>
              </a:ext>
            </a:extLst>
          </p:cNvPr>
          <p:cNvSpPr txBox="1"/>
          <p:nvPr userDrawn="1"/>
        </p:nvSpPr>
        <p:spPr>
          <a:xfrm>
            <a:off x="2299732" y="264261"/>
            <a:ext cx="10312682" cy="400110"/>
          </a:xfrm>
          <a:prstGeom prst="rect">
            <a:avLst/>
          </a:prstGeom>
          <a:noFill/>
        </p:spPr>
        <p:txBody>
          <a:bodyPr wrap="square" rtlCol="0">
            <a:spAutoFit/>
          </a:bodyPr>
          <a:lstStyle/>
          <a:p>
            <a:r>
              <a:rPr lang="en-US" sz="2000" b="1" i="1" dirty="0" err="1">
                <a:solidFill>
                  <a:srgbClr val="466DB0"/>
                </a:solidFill>
              </a:rPr>
              <a:t>Dự</a:t>
            </a:r>
            <a:r>
              <a:rPr lang="en-US" sz="2000" b="1" i="1" baseline="0" dirty="0">
                <a:solidFill>
                  <a:srgbClr val="466DB0"/>
                </a:solidFill>
              </a:rPr>
              <a:t> </a:t>
            </a:r>
            <a:r>
              <a:rPr lang="en-US" sz="2000" b="1" i="1" baseline="0" dirty="0" err="1">
                <a:solidFill>
                  <a:srgbClr val="466DB0"/>
                </a:solidFill>
              </a:rPr>
              <a:t>án</a:t>
            </a:r>
            <a:r>
              <a:rPr lang="en-US" sz="2000" b="1" i="1" baseline="0" dirty="0">
                <a:solidFill>
                  <a:srgbClr val="466DB0"/>
                </a:solidFill>
              </a:rPr>
              <a:t> </a:t>
            </a:r>
            <a:r>
              <a:rPr lang="en-US" sz="2000" b="1" i="1" baseline="0" dirty="0" err="1">
                <a:solidFill>
                  <a:srgbClr val="466DB0"/>
                </a:solidFill>
              </a:rPr>
              <a:t>Thúc</a:t>
            </a:r>
            <a:r>
              <a:rPr lang="en-US" sz="2000" b="1" i="1" baseline="0" dirty="0">
                <a:solidFill>
                  <a:srgbClr val="466DB0"/>
                </a:solidFill>
              </a:rPr>
              <a:t> </a:t>
            </a:r>
            <a:r>
              <a:rPr lang="en-US" sz="2000" b="1" i="1" baseline="0" dirty="0" err="1">
                <a:solidFill>
                  <a:srgbClr val="466DB0"/>
                </a:solidFill>
              </a:rPr>
              <a:t>đẩy</a:t>
            </a:r>
            <a:r>
              <a:rPr lang="en-US" sz="2000" b="1" i="1" baseline="0" dirty="0">
                <a:solidFill>
                  <a:srgbClr val="466DB0"/>
                </a:solidFill>
              </a:rPr>
              <a:t> </a:t>
            </a:r>
            <a:r>
              <a:rPr lang="en-US" sz="2000" b="1" i="1" baseline="0" dirty="0" err="1">
                <a:solidFill>
                  <a:srgbClr val="466DB0"/>
                </a:solidFill>
              </a:rPr>
              <a:t>Tiết</a:t>
            </a:r>
            <a:r>
              <a:rPr lang="en-US" sz="2000" b="1" i="1" baseline="0" dirty="0">
                <a:solidFill>
                  <a:srgbClr val="466DB0"/>
                </a:solidFill>
              </a:rPr>
              <a:t> </a:t>
            </a:r>
            <a:r>
              <a:rPr lang="en-US" sz="2000" b="1" i="1" baseline="0" dirty="0" err="1">
                <a:solidFill>
                  <a:srgbClr val="466DB0"/>
                </a:solidFill>
              </a:rPr>
              <a:t>kiệm</a:t>
            </a:r>
            <a:r>
              <a:rPr lang="en-US" sz="2000" b="1" i="1" baseline="0" dirty="0">
                <a:solidFill>
                  <a:srgbClr val="466DB0"/>
                </a:solidFill>
              </a:rPr>
              <a:t> </a:t>
            </a:r>
            <a:r>
              <a:rPr lang="en-US" sz="2000" b="1" i="1" baseline="0" dirty="0" err="1">
                <a:solidFill>
                  <a:srgbClr val="466DB0"/>
                </a:solidFill>
              </a:rPr>
              <a:t>năng</a:t>
            </a:r>
            <a:r>
              <a:rPr lang="en-US" sz="2000" b="1" i="1" baseline="0" dirty="0">
                <a:solidFill>
                  <a:srgbClr val="466DB0"/>
                </a:solidFill>
              </a:rPr>
              <a:t> </a:t>
            </a:r>
            <a:r>
              <a:rPr lang="en-US" sz="2000" b="1" i="1" baseline="0" dirty="0" err="1">
                <a:solidFill>
                  <a:srgbClr val="466DB0"/>
                </a:solidFill>
              </a:rPr>
              <a:t>lượng</a:t>
            </a:r>
            <a:r>
              <a:rPr lang="en-US" sz="2000" b="1" i="1" baseline="0" dirty="0">
                <a:solidFill>
                  <a:srgbClr val="466DB0"/>
                </a:solidFill>
              </a:rPr>
              <a:t> </a:t>
            </a:r>
            <a:r>
              <a:rPr lang="en-US" sz="2000" b="1" i="1" baseline="0" dirty="0" err="1">
                <a:solidFill>
                  <a:srgbClr val="466DB0"/>
                </a:solidFill>
              </a:rPr>
              <a:t>trong</a:t>
            </a:r>
            <a:r>
              <a:rPr lang="en-US" sz="2000" b="1" i="1" baseline="0" dirty="0">
                <a:solidFill>
                  <a:srgbClr val="466DB0"/>
                </a:solidFill>
              </a:rPr>
              <a:t> </a:t>
            </a:r>
            <a:r>
              <a:rPr lang="en-US" sz="2000" b="1" i="1" baseline="0" dirty="0" err="1">
                <a:solidFill>
                  <a:srgbClr val="466DB0"/>
                </a:solidFill>
              </a:rPr>
              <a:t>các</a:t>
            </a:r>
            <a:r>
              <a:rPr lang="en-US" sz="2000" b="1" i="1" baseline="0" dirty="0">
                <a:solidFill>
                  <a:srgbClr val="466DB0"/>
                </a:solidFill>
              </a:rPr>
              <a:t> </a:t>
            </a:r>
            <a:r>
              <a:rPr lang="en-US" sz="2000" b="1" i="1" baseline="0" dirty="0" err="1">
                <a:solidFill>
                  <a:srgbClr val="466DB0"/>
                </a:solidFill>
              </a:rPr>
              <a:t>ngành</a:t>
            </a:r>
            <a:r>
              <a:rPr lang="en-US" sz="2000" b="1" i="1" baseline="0" dirty="0">
                <a:solidFill>
                  <a:srgbClr val="466DB0"/>
                </a:solidFill>
              </a:rPr>
              <a:t> </a:t>
            </a:r>
            <a:r>
              <a:rPr lang="en-US" sz="2000" b="1" i="1" baseline="0" dirty="0" err="1">
                <a:solidFill>
                  <a:srgbClr val="466DB0"/>
                </a:solidFill>
              </a:rPr>
              <a:t>công</a:t>
            </a:r>
            <a:r>
              <a:rPr lang="en-US" sz="2000" b="1" i="1" baseline="0" dirty="0">
                <a:solidFill>
                  <a:srgbClr val="466DB0"/>
                </a:solidFill>
              </a:rPr>
              <a:t> </a:t>
            </a:r>
            <a:r>
              <a:rPr lang="en-US" sz="2000" b="1" i="1" baseline="0" dirty="0" err="1">
                <a:solidFill>
                  <a:srgbClr val="466DB0"/>
                </a:solidFill>
              </a:rPr>
              <a:t>nghiệp</a:t>
            </a:r>
            <a:r>
              <a:rPr lang="en-US" sz="2000" b="1" i="1" baseline="0" dirty="0">
                <a:solidFill>
                  <a:srgbClr val="466DB0"/>
                </a:solidFill>
              </a:rPr>
              <a:t> </a:t>
            </a:r>
            <a:r>
              <a:rPr lang="en-US" sz="2000" b="1" i="1" baseline="0" dirty="0" err="1">
                <a:solidFill>
                  <a:srgbClr val="466DB0"/>
                </a:solidFill>
              </a:rPr>
              <a:t>Việt</a:t>
            </a:r>
            <a:r>
              <a:rPr lang="en-US" sz="2000" b="1" i="1" baseline="0" dirty="0">
                <a:solidFill>
                  <a:srgbClr val="466DB0"/>
                </a:solidFill>
              </a:rPr>
              <a:t> Nam</a:t>
            </a:r>
            <a:endParaRPr lang="en-US" sz="2000" b="1" i="1" dirty="0">
              <a:solidFill>
                <a:srgbClr val="466DB0"/>
              </a:solidFill>
            </a:endParaRPr>
          </a:p>
        </p:txBody>
      </p:sp>
      <p:pic>
        <p:nvPicPr>
          <p:cNvPr id="20" name="Picture 19">
            <a:extLst>
              <a:ext uri="{FF2B5EF4-FFF2-40B4-BE49-F238E27FC236}">
                <a16:creationId xmlns:a16="http://schemas.microsoft.com/office/drawing/2014/main" id="{EC3E69B5-4E51-52A8-2FEF-09EF5403656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810880" y="-30957"/>
            <a:ext cx="2267862" cy="942891"/>
          </a:xfrm>
          <a:prstGeom prst="rect">
            <a:avLst/>
          </a:prstGeom>
        </p:spPr>
      </p:pic>
    </p:spTree>
    <p:extLst>
      <p:ext uri="{BB962C8B-B14F-4D97-AF65-F5344CB8AC3E}">
        <p14:creationId xmlns:p14="http://schemas.microsoft.com/office/powerpoint/2010/main" val="2166786656"/>
      </p:ext>
    </p:extLst>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8">
            <a:extLst>
              <a:ext uri="{FF2B5EF4-FFF2-40B4-BE49-F238E27FC236}">
                <a16:creationId xmlns:a16="http://schemas.microsoft.com/office/drawing/2014/main" id="{E76B4003-6BA9-3D1A-D49F-58385686AC9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7465" b="50681"/>
          <a:stretch/>
        </p:blipFill>
        <p:spPr bwMode="auto">
          <a:xfrm>
            <a:off x="-1" y="5479334"/>
            <a:ext cx="14558481" cy="1814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5EF63647-CDE0-6EA8-88B8-35A8600FDA5C}"/>
              </a:ext>
            </a:extLst>
          </p:cNvPr>
          <p:cNvSpPr/>
          <p:nvPr userDrawn="1"/>
        </p:nvSpPr>
        <p:spPr>
          <a:xfrm>
            <a:off x="-1" y="140676"/>
            <a:ext cx="14558481" cy="808892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blue and green logo&#10;&#10;Description automatically generated">
            <a:extLst>
              <a:ext uri="{FF2B5EF4-FFF2-40B4-BE49-F238E27FC236}">
                <a16:creationId xmlns:a16="http://schemas.microsoft.com/office/drawing/2014/main" id="{336456F1-3B8F-C6AD-61EA-3EA38AE4EE0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41390" y="15842"/>
            <a:ext cx="1505705" cy="992731"/>
          </a:xfrm>
          <a:prstGeom prst="rect">
            <a:avLst/>
          </a:prstGeom>
        </p:spPr>
      </p:pic>
      <p:cxnSp>
        <p:nvCxnSpPr>
          <p:cNvPr id="16" name="Straight Connector 15">
            <a:extLst>
              <a:ext uri="{FF2B5EF4-FFF2-40B4-BE49-F238E27FC236}">
                <a16:creationId xmlns:a16="http://schemas.microsoft.com/office/drawing/2014/main" id="{32279AFD-B7A9-7AD2-3C02-674DF86D6B83}"/>
              </a:ext>
            </a:extLst>
          </p:cNvPr>
          <p:cNvCxnSpPr/>
          <p:nvPr userDrawn="1"/>
        </p:nvCxnSpPr>
        <p:spPr>
          <a:xfrm>
            <a:off x="671146" y="931500"/>
            <a:ext cx="1255669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37F2882-AACE-A5D0-2F02-34FAFE30ACAC}"/>
              </a:ext>
            </a:extLst>
          </p:cNvPr>
          <p:cNvSpPr txBox="1"/>
          <p:nvPr userDrawn="1"/>
        </p:nvSpPr>
        <p:spPr>
          <a:xfrm>
            <a:off x="2129582" y="305256"/>
            <a:ext cx="10371235" cy="461665"/>
          </a:xfrm>
          <a:prstGeom prst="rect">
            <a:avLst/>
          </a:prstGeom>
          <a:noFill/>
        </p:spPr>
        <p:txBody>
          <a:bodyPr wrap="square" rtlCol="0">
            <a:spAutoFit/>
          </a:bodyPr>
          <a:lstStyle/>
          <a:p>
            <a:r>
              <a:rPr lang="en-US" sz="2400" b="1" i="1" dirty="0" err="1">
                <a:solidFill>
                  <a:srgbClr val="466DB0"/>
                </a:solidFill>
              </a:rPr>
              <a:t>Dự</a:t>
            </a:r>
            <a:r>
              <a:rPr lang="en-US" sz="2400" b="1" i="1" baseline="0" dirty="0">
                <a:solidFill>
                  <a:srgbClr val="466DB0"/>
                </a:solidFill>
              </a:rPr>
              <a:t> </a:t>
            </a:r>
            <a:r>
              <a:rPr lang="en-US" sz="2400" b="1" i="1" baseline="0" dirty="0" err="1">
                <a:solidFill>
                  <a:srgbClr val="466DB0"/>
                </a:solidFill>
              </a:rPr>
              <a:t>án</a:t>
            </a:r>
            <a:r>
              <a:rPr lang="en-US" sz="2400" b="1" i="1" baseline="0" dirty="0">
                <a:solidFill>
                  <a:srgbClr val="466DB0"/>
                </a:solidFill>
              </a:rPr>
              <a:t> </a:t>
            </a:r>
            <a:r>
              <a:rPr lang="en-US" sz="2400" b="1" i="1" baseline="0" dirty="0" err="1">
                <a:solidFill>
                  <a:srgbClr val="466DB0"/>
                </a:solidFill>
              </a:rPr>
              <a:t>Thúc</a:t>
            </a:r>
            <a:r>
              <a:rPr lang="en-US" sz="2400" b="1" i="1" baseline="0" dirty="0">
                <a:solidFill>
                  <a:srgbClr val="466DB0"/>
                </a:solidFill>
              </a:rPr>
              <a:t> </a:t>
            </a:r>
            <a:r>
              <a:rPr lang="en-US" sz="2400" b="1" i="1" baseline="0" dirty="0" err="1">
                <a:solidFill>
                  <a:srgbClr val="466DB0"/>
                </a:solidFill>
              </a:rPr>
              <a:t>đẩy</a:t>
            </a:r>
            <a:r>
              <a:rPr lang="en-US" sz="2400" b="1" i="1" baseline="0" dirty="0">
                <a:solidFill>
                  <a:srgbClr val="466DB0"/>
                </a:solidFill>
              </a:rPr>
              <a:t> </a:t>
            </a:r>
            <a:r>
              <a:rPr lang="en-US" sz="2400" b="1" i="1" baseline="0" dirty="0" err="1">
                <a:solidFill>
                  <a:srgbClr val="466DB0"/>
                </a:solidFill>
              </a:rPr>
              <a:t>Tiết</a:t>
            </a:r>
            <a:r>
              <a:rPr lang="en-US" sz="2400" b="1" i="1" baseline="0" dirty="0">
                <a:solidFill>
                  <a:srgbClr val="466DB0"/>
                </a:solidFill>
              </a:rPr>
              <a:t> </a:t>
            </a:r>
            <a:r>
              <a:rPr lang="en-US" sz="2400" b="1" i="1" baseline="0" dirty="0" err="1">
                <a:solidFill>
                  <a:srgbClr val="466DB0"/>
                </a:solidFill>
              </a:rPr>
              <a:t>kiệm</a:t>
            </a:r>
            <a:r>
              <a:rPr lang="en-US" sz="2400" b="1" i="1" baseline="0" dirty="0">
                <a:solidFill>
                  <a:srgbClr val="466DB0"/>
                </a:solidFill>
              </a:rPr>
              <a:t> </a:t>
            </a:r>
            <a:r>
              <a:rPr lang="en-US" sz="2400" b="1" i="1" baseline="0" dirty="0" err="1">
                <a:solidFill>
                  <a:srgbClr val="466DB0"/>
                </a:solidFill>
              </a:rPr>
              <a:t>năng</a:t>
            </a:r>
            <a:r>
              <a:rPr lang="en-US" sz="2400" b="1" i="1" baseline="0" dirty="0">
                <a:solidFill>
                  <a:srgbClr val="466DB0"/>
                </a:solidFill>
              </a:rPr>
              <a:t> </a:t>
            </a:r>
            <a:r>
              <a:rPr lang="en-US" sz="2400" b="1" i="1" baseline="0" dirty="0" err="1">
                <a:solidFill>
                  <a:srgbClr val="466DB0"/>
                </a:solidFill>
              </a:rPr>
              <a:t>lượng</a:t>
            </a:r>
            <a:r>
              <a:rPr lang="en-US" sz="2400" b="1" i="1" baseline="0" dirty="0">
                <a:solidFill>
                  <a:srgbClr val="466DB0"/>
                </a:solidFill>
              </a:rPr>
              <a:t> </a:t>
            </a:r>
            <a:r>
              <a:rPr lang="en-US" sz="2400" b="1" i="1" baseline="0" dirty="0" err="1">
                <a:solidFill>
                  <a:srgbClr val="466DB0"/>
                </a:solidFill>
              </a:rPr>
              <a:t>trong</a:t>
            </a:r>
            <a:r>
              <a:rPr lang="en-US" sz="2400" b="1" i="1" baseline="0" dirty="0">
                <a:solidFill>
                  <a:srgbClr val="466DB0"/>
                </a:solidFill>
              </a:rPr>
              <a:t> </a:t>
            </a:r>
            <a:r>
              <a:rPr lang="en-US" sz="2400" b="1" i="1" baseline="0" dirty="0" err="1">
                <a:solidFill>
                  <a:srgbClr val="466DB0"/>
                </a:solidFill>
              </a:rPr>
              <a:t>các</a:t>
            </a:r>
            <a:r>
              <a:rPr lang="en-US" sz="2400" b="1" i="1" baseline="0" dirty="0">
                <a:solidFill>
                  <a:srgbClr val="466DB0"/>
                </a:solidFill>
              </a:rPr>
              <a:t> </a:t>
            </a:r>
            <a:r>
              <a:rPr lang="en-US" sz="2400" b="1" i="1" baseline="0" dirty="0" err="1">
                <a:solidFill>
                  <a:srgbClr val="466DB0"/>
                </a:solidFill>
              </a:rPr>
              <a:t>ngành</a:t>
            </a:r>
            <a:r>
              <a:rPr lang="en-US" sz="2400" b="1" i="1" baseline="0" dirty="0">
                <a:solidFill>
                  <a:srgbClr val="466DB0"/>
                </a:solidFill>
              </a:rPr>
              <a:t> </a:t>
            </a:r>
            <a:r>
              <a:rPr lang="en-US" sz="2400" b="1" i="1" baseline="0" dirty="0" err="1">
                <a:solidFill>
                  <a:srgbClr val="466DB0"/>
                </a:solidFill>
              </a:rPr>
              <a:t>công</a:t>
            </a:r>
            <a:r>
              <a:rPr lang="en-US" sz="2400" b="1" i="1" baseline="0" dirty="0">
                <a:solidFill>
                  <a:srgbClr val="466DB0"/>
                </a:solidFill>
              </a:rPr>
              <a:t> </a:t>
            </a:r>
            <a:r>
              <a:rPr lang="en-US" sz="2400" b="1" i="1" baseline="0" dirty="0" err="1">
                <a:solidFill>
                  <a:srgbClr val="466DB0"/>
                </a:solidFill>
              </a:rPr>
              <a:t>nghiệp</a:t>
            </a:r>
            <a:r>
              <a:rPr lang="en-US" sz="2400" b="1" i="1" baseline="0" dirty="0">
                <a:solidFill>
                  <a:srgbClr val="466DB0"/>
                </a:solidFill>
              </a:rPr>
              <a:t> </a:t>
            </a:r>
            <a:r>
              <a:rPr lang="en-US" sz="2400" b="1" i="1" baseline="0" dirty="0" err="1">
                <a:solidFill>
                  <a:srgbClr val="466DB0"/>
                </a:solidFill>
              </a:rPr>
              <a:t>Việt</a:t>
            </a:r>
            <a:r>
              <a:rPr lang="en-US" sz="2400" b="1" i="1" baseline="0" dirty="0">
                <a:solidFill>
                  <a:srgbClr val="466DB0"/>
                </a:solidFill>
              </a:rPr>
              <a:t> Nam</a:t>
            </a:r>
            <a:endParaRPr lang="en-US" sz="2400" b="1" i="1" dirty="0">
              <a:solidFill>
                <a:srgbClr val="466DB0"/>
              </a:solidFill>
            </a:endParaRPr>
          </a:p>
        </p:txBody>
      </p:sp>
      <p:pic>
        <p:nvPicPr>
          <p:cNvPr id="18" name="Picture 17">
            <a:extLst>
              <a:ext uri="{FF2B5EF4-FFF2-40B4-BE49-F238E27FC236}">
                <a16:creationId xmlns:a16="http://schemas.microsoft.com/office/drawing/2014/main" id="{73002A80-4A77-D84C-08FA-8E2C8F66A28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2097474" y="63602"/>
            <a:ext cx="2272865" cy="944971"/>
          </a:xfrm>
          <a:prstGeom prst="rect">
            <a:avLst/>
          </a:prstGeom>
        </p:spPr>
      </p:pic>
    </p:spTree>
  </p:cSld>
  <p:clrMap bg1="lt1" tx1="dk1" bg2="lt2" tx2="dk2" accent1="accent1" accent2="accent2" accent3="accent3" accent4="accent4" accent5="accent5" accent6="accent6" hlink="hlink" folHlink="folHlink"/>
  <p:sldLayoutIdLst>
    <p:sldLayoutId id="2147483672" r:id="rId1"/>
    <p:sldLayoutId id="214748367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20" y="658360"/>
            <a:ext cx="13167360" cy="59424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731520" y="1843960"/>
            <a:ext cx="13167360" cy="572736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557286381"/>
      </p:ext>
    </p:extLst>
  </p:cSld>
  <p:clrMap bg1="lt1" tx1="dk1" bg2="dk2" tx2="lt2" accent1="accent1" accent2="accent2" accent3="accent3" accent4="accent4" accent5="accent5" accent6="accent6" hlink="hlink" folHlink="folHlink"/>
  <p:sldLayoutIdLst>
    <p:sldLayoutId id="2147483675" r:id="rId1"/>
    <p:sldLayoutId id="214748368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aphic 107">
            <a:extLst>
              <a:ext uri="{FF2B5EF4-FFF2-40B4-BE49-F238E27FC236}">
                <a16:creationId xmlns:a16="http://schemas.microsoft.com/office/drawing/2014/main" id="{999970C4-BD85-4C93-A81E-9150177F8324}"/>
              </a:ext>
            </a:extLst>
          </p:cNvPr>
          <p:cNvGrpSpPr/>
          <p:nvPr/>
        </p:nvGrpSpPr>
        <p:grpSpPr>
          <a:xfrm>
            <a:off x="2241264" y="3355710"/>
            <a:ext cx="4875252" cy="1246776"/>
            <a:chOff x="9600292" y="4646698"/>
            <a:chExt cx="3683938" cy="942115"/>
          </a:xfrm>
          <a:solidFill>
            <a:schemeClr val="bg1">
              <a:alpha val="13000"/>
            </a:schemeClr>
          </a:solidFill>
        </p:grpSpPr>
        <p:sp>
          <p:nvSpPr>
            <p:cNvPr id="77" name="Graphic 107">
              <a:extLst>
                <a:ext uri="{FF2B5EF4-FFF2-40B4-BE49-F238E27FC236}">
                  <a16:creationId xmlns:a16="http://schemas.microsoft.com/office/drawing/2014/main" id="{F644B876-B390-4E5D-8064-566C58650101}"/>
                </a:ext>
              </a:extLst>
            </p:cNvPr>
            <p:cNvSpPr/>
            <p:nvPr/>
          </p:nvSpPr>
          <p:spPr>
            <a:xfrm>
              <a:off x="10993577" y="4660369"/>
              <a:ext cx="159090" cy="916014"/>
            </a:xfrm>
            <a:custGeom>
              <a:avLst/>
              <a:gdLst>
                <a:gd name="connsiteX0" fmla="*/ 0 w 159090"/>
                <a:gd name="connsiteY0" fmla="*/ 0 h 916014"/>
                <a:gd name="connsiteX1" fmla="*/ 159090 w 159090"/>
                <a:gd name="connsiteY1" fmla="*/ 0 h 916014"/>
                <a:gd name="connsiteX2" fmla="*/ 159090 w 159090"/>
                <a:gd name="connsiteY2" fmla="*/ 916015 h 916014"/>
                <a:gd name="connsiteX3" fmla="*/ 0 w 159090"/>
                <a:gd name="connsiteY3" fmla="*/ 916015 h 916014"/>
              </a:gdLst>
              <a:ahLst/>
              <a:cxnLst>
                <a:cxn ang="0">
                  <a:pos x="connsiteX0" y="connsiteY0"/>
                </a:cxn>
                <a:cxn ang="0">
                  <a:pos x="connsiteX1" y="connsiteY1"/>
                </a:cxn>
                <a:cxn ang="0">
                  <a:pos x="connsiteX2" y="connsiteY2"/>
                </a:cxn>
                <a:cxn ang="0">
                  <a:pos x="connsiteX3" y="connsiteY3"/>
                </a:cxn>
              </a:cxnLst>
              <a:rect l="l" t="t" r="r" b="b"/>
              <a:pathLst>
                <a:path w="159090" h="916014">
                  <a:moveTo>
                    <a:pt x="0" y="0"/>
                  </a:moveTo>
                  <a:lnTo>
                    <a:pt x="159090" y="0"/>
                  </a:lnTo>
                  <a:lnTo>
                    <a:pt x="159090" y="916015"/>
                  </a:lnTo>
                  <a:lnTo>
                    <a:pt x="0"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78" name="Graphic 107">
              <a:extLst>
                <a:ext uri="{FF2B5EF4-FFF2-40B4-BE49-F238E27FC236}">
                  <a16:creationId xmlns:a16="http://schemas.microsoft.com/office/drawing/2014/main" id="{2075ACDB-ABD6-4FED-9F39-82AC85CDCD94}"/>
                </a:ext>
              </a:extLst>
            </p:cNvPr>
            <p:cNvSpPr/>
            <p:nvPr/>
          </p:nvSpPr>
          <p:spPr>
            <a:xfrm>
              <a:off x="9600292" y="4660369"/>
              <a:ext cx="550602" cy="916014"/>
            </a:xfrm>
            <a:custGeom>
              <a:avLst/>
              <a:gdLst>
                <a:gd name="connsiteX0" fmla="*/ 550602 w 550602"/>
                <a:gd name="connsiteY0" fmla="*/ 916015 h 916014"/>
                <a:gd name="connsiteX1" fmla="*/ 258522 w 550602"/>
                <a:gd name="connsiteY1" fmla="*/ 439985 h 916014"/>
                <a:gd name="connsiteX2" fmla="*/ 508344 w 550602"/>
                <a:gd name="connsiteY2" fmla="*/ 0 h 916014"/>
                <a:gd name="connsiteX3" fmla="*/ 349253 w 550602"/>
                <a:gd name="connsiteY3" fmla="*/ 0 h 916014"/>
                <a:gd name="connsiteX4" fmla="*/ 156605 w 550602"/>
                <a:gd name="connsiteY4" fmla="*/ 343039 h 916014"/>
                <a:gd name="connsiteX5" fmla="*/ 156605 w 550602"/>
                <a:gd name="connsiteY5" fmla="*/ 0 h 916014"/>
                <a:gd name="connsiteX6" fmla="*/ 0 w 550602"/>
                <a:gd name="connsiteY6" fmla="*/ 0 h 916014"/>
                <a:gd name="connsiteX7" fmla="*/ 0 w 550602"/>
                <a:gd name="connsiteY7" fmla="*/ 916015 h 916014"/>
                <a:gd name="connsiteX8" fmla="*/ 156605 w 550602"/>
                <a:gd name="connsiteY8" fmla="*/ 916015 h 916014"/>
                <a:gd name="connsiteX9" fmla="*/ 156605 w 550602"/>
                <a:gd name="connsiteY9" fmla="*/ 559303 h 916014"/>
                <a:gd name="connsiteX10" fmla="*/ 380326 w 550602"/>
                <a:gd name="connsiteY10" fmla="*/ 916015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602" h="916014">
                  <a:moveTo>
                    <a:pt x="550602" y="916015"/>
                  </a:moveTo>
                  <a:lnTo>
                    <a:pt x="258522" y="439985"/>
                  </a:lnTo>
                  <a:lnTo>
                    <a:pt x="508344" y="0"/>
                  </a:lnTo>
                  <a:lnTo>
                    <a:pt x="349253" y="0"/>
                  </a:lnTo>
                  <a:lnTo>
                    <a:pt x="156605" y="343039"/>
                  </a:lnTo>
                  <a:lnTo>
                    <a:pt x="156605" y="0"/>
                  </a:lnTo>
                  <a:lnTo>
                    <a:pt x="0" y="0"/>
                  </a:lnTo>
                  <a:lnTo>
                    <a:pt x="0" y="916015"/>
                  </a:lnTo>
                  <a:lnTo>
                    <a:pt x="156605" y="916015"/>
                  </a:lnTo>
                  <a:lnTo>
                    <a:pt x="156605" y="559303"/>
                  </a:lnTo>
                  <a:lnTo>
                    <a:pt x="380326"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nvGrpSpPr>
            <p:cNvPr id="79" name="Graphic 107">
              <a:extLst>
                <a:ext uri="{FF2B5EF4-FFF2-40B4-BE49-F238E27FC236}">
                  <a16:creationId xmlns:a16="http://schemas.microsoft.com/office/drawing/2014/main" id="{DB988618-43EE-4E2A-8E50-1BABFEAE0122}"/>
                </a:ext>
              </a:extLst>
            </p:cNvPr>
            <p:cNvGrpSpPr/>
            <p:nvPr/>
          </p:nvGrpSpPr>
          <p:grpSpPr>
            <a:xfrm>
              <a:off x="10260269" y="4646698"/>
              <a:ext cx="1602090" cy="942115"/>
              <a:chOff x="10260269" y="4646698"/>
              <a:chExt cx="1602090" cy="942115"/>
            </a:xfrm>
            <a:grpFill/>
          </p:grpSpPr>
          <p:sp>
            <p:nvSpPr>
              <p:cNvPr id="91" name="Graphic 107">
                <a:extLst>
                  <a:ext uri="{FF2B5EF4-FFF2-40B4-BE49-F238E27FC236}">
                    <a16:creationId xmlns:a16="http://schemas.microsoft.com/office/drawing/2014/main" id="{AB362223-24C4-4471-8D33-BE4601DF0EDA}"/>
                  </a:ext>
                </a:extLst>
              </p:cNvPr>
              <p:cNvSpPr/>
              <p:nvPr/>
            </p:nvSpPr>
            <p:spPr>
              <a:xfrm>
                <a:off x="10260269" y="4646698"/>
                <a:ext cx="497297" cy="942115"/>
              </a:xfrm>
              <a:custGeom>
                <a:avLst/>
                <a:gdLst>
                  <a:gd name="connsiteX0" fmla="*/ 444956 w 497297"/>
                  <a:gd name="connsiteY0" fmla="*/ 44744 h 942115"/>
                  <a:gd name="connsiteX1" fmla="*/ 248579 w 497297"/>
                  <a:gd name="connsiteY1" fmla="*/ 0 h 942115"/>
                  <a:gd name="connsiteX2" fmla="*/ 52202 w 497297"/>
                  <a:gd name="connsiteY2" fmla="*/ 44744 h 942115"/>
                  <a:gd name="connsiteX3" fmla="*/ 0 w 497297"/>
                  <a:gd name="connsiteY3" fmla="*/ 174005 h 942115"/>
                  <a:gd name="connsiteX4" fmla="*/ 0 w 497297"/>
                  <a:gd name="connsiteY4" fmla="*/ 768110 h 942115"/>
                  <a:gd name="connsiteX5" fmla="*/ 52202 w 497297"/>
                  <a:gd name="connsiteY5" fmla="*/ 897371 h 942115"/>
                  <a:gd name="connsiteX6" fmla="*/ 248579 w 497297"/>
                  <a:gd name="connsiteY6" fmla="*/ 942116 h 942115"/>
                  <a:gd name="connsiteX7" fmla="*/ 444956 w 497297"/>
                  <a:gd name="connsiteY7" fmla="*/ 897371 h 942115"/>
                  <a:gd name="connsiteX8" fmla="*/ 497158 w 497297"/>
                  <a:gd name="connsiteY8" fmla="*/ 768110 h 942115"/>
                  <a:gd name="connsiteX9" fmla="*/ 497158 w 497297"/>
                  <a:gd name="connsiteY9" fmla="*/ 174005 h 942115"/>
                  <a:gd name="connsiteX10" fmla="*/ 444956 w 497297"/>
                  <a:gd name="connsiteY10" fmla="*/ 44744 h 942115"/>
                  <a:gd name="connsiteX11" fmla="*/ 343039 w 497297"/>
                  <a:gd name="connsiteY11" fmla="*/ 784268 h 942115"/>
                  <a:gd name="connsiteX12" fmla="*/ 248579 w 497297"/>
                  <a:gd name="connsiteY12" fmla="*/ 871270 h 942115"/>
                  <a:gd name="connsiteX13" fmla="*/ 154119 w 497297"/>
                  <a:gd name="connsiteY13" fmla="*/ 784268 h 942115"/>
                  <a:gd name="connsiteX14" fmla="*/ 154119 w 497297"/>
                  <a:gd name="connsiteY14" fmla="*/ 157848 h 942115"/>
                  <a:gd name="connsiteX15" fmla="*/ 248579 w 497297"/>
                  <a:gd name="connsiteY15" fmla="*/ 70845 h 942115"/>
                  <a:gd name="connsiteX16" fmla="*/ 343039 w 497297"/>
                  <a:gd name="connsiteY16" fmla="*/ 157848 h 942115"/>
                  <a:gd name="connsiteX17" fmla="*/ 343039 w 497297"/>
                  <a:gd name="connsiteY17" fmla="*/ 784268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297" h="942115">
                    <a:moveTo>
                      <a:pt x="444956" y="44744"/>
                    </a:moveTo>
                    <a:cubicBezTo>
                      <a:pt x="397726" y="7457"/>
                      <a:pt x="340553" y="0"/>
                      <a:pt x="248579" y="0"/>
                    </a:cubicBezTo>
                    <a:cubicBezTo>
                      <a:pt x="156605" y="0"/>
                      <a:pt x="99432" y="7457"/>
                      <a:pt x="52202" y="44744"/>
                    </a:cubicBezTo>
                    <a:cubicBezTo>
                      <a:pt x="4972" y="82031"/>
                      <a:pt x="0" y="121804"/>
                      <a:pt x="0" y="174005"/>
                    </a:cubicBezTo>
                    <a:lnTo>
                      <a:pt x="0" y="768110"/>
                    </a:lnTo>
                    <a:cubicBezTo>
                      <a:pt x="0" y="821555"/>
                      <a:pt x="4972" y="861327"/>
                      <a:pt x="52202" y="897371"/>
                    </a:cubicBezTo>
                    <a:cubicBezTo>
                      <a:pt x="99432" y="934658"/>
                      <a:pt x="156605" y="942116"/>
                      <a:pt x="248579" y="942116"/>
                    </a:cubicBezTo>
                    <a:cubicBezTo>
                      <a:pt x="340553" y="942116"/>
                      <a:pt x="397726" y="934658"/>
                      <a:pt x="444956" y="897371"/>
                    </a:cubicBezTo>
                    <a:cubicBezTo>
                      <a:pt x="492186" y="860084"/>
                      <a:pt x="497158" y="821555"/>
                      <a:pt x="497158" y="768110"/>
                    </a:cubicBezTo>
                    <a:lnTo>
                      <a:pt x="497158" y="174005"/>
                    </a:lnTo>
                    <a:cubicBezTo>
                      <a:pt x="498401" y="120561"/>
                      <a:pt x="492186" y="80788"/>
                      <a:pt x="444956" y="44744"/>
                    </a:cubicBezTo>
                    <a:close/>
                    <a:moveTo>
                      <a:pt x="343039" y="784268"/>
                    </a:moveTo>
                    <a:cubicBezTo>
                      <a:pt x="343039" y="846412"/>
                      <a:pt x="314452" y="871270"/>
                      <a:pt x="248579" y="871270"/>
                    </a:cubicBezTo>
                    <a:cubicBezTo>
                      <a:pt x="182705" y="871270"/>
                      <a:pt x="154119" y="846412"/>
                      <a:pt x="154119" y="784268"/>
                    </a:cubicBezTo>
                    <a:lnTo>
                      <a:pt x="154119" y="157848"/>
                    </a:lnTo>
                    <a:cubicBezTo>
                      <a:pt x="154119" y="95703"/>
                      <a:pt x="182705" y="70845"/>
                      <a:pt x="248579" y="70845"/>
                    </a:cubicBezTo>
                    <a:cubicBezTo>
                      <a:pt x="314452" y="70845"/>
                      <a:pt x="343039" y="95703"/>
                      <a:pt x="343039" y="157848"/>
                    </a:cubicBezTo>
                    <a:lnTo>
                      <a:pt x="343039" y="78426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92" name="Graphic 107">
                <a:extLst>
                  <a:ext uri="{FF2B5EF4-FFF2-40B4-BE49-F238E27FC236}">
                    <a16:creationId xmlns:a16="http://schemas.microsoft.com/office/drawing/2014/main" id="{45AB4EA2-C110-4371-969E-EC05F53B9A10}"/>
                  </a:ext>
                </a:extLst>
              </p:cNvPr>
              <p:cNvSpPr/>
              <p:nvPr/>
            </p:nvSpPr>
            <p:spPr>
              <a:xfrm>
                <a:off x="11391303" y="4646698"/>
                <a:ext cx="471057" cy="942115"/>
              </a:xfrm>
              <a:custGeom>
                <a:avLst/>
                <a:gdLst>
                  <a:gd name="connsiteX0" fmla="*/ 306995 w 471057"/>
                  <a:gd name="connsiteY0" fmla="*/ 802911 h 942115"/>
                  <a:gd name="connsiteX1" fmla="*/ 232421 w 471057"/>
                  <a:gd name="connsiteY1" fmla="*/ 871270 h 942115"/>
                  <a:gd name="connsiteX2" fmla="*/ 151633 w 471057"/>
                  <a:gd name="connsiteY2" fmla="*/ 802911 h 942115"/>
                  <a:gd name="connsiteX3" fmla="*/ 151633 w 471057"/>
                  <a:gd name="connsiteY3" fmla="*/ 140447 h 942115"/>
                  <a:gd name="connsiteX4" fmla="*/ 232421 w 471057"/>
                  <a:gd name="connsiteY4" fmla="*/ 72088 h 942115"/>
                  <a:gd name="connsiteX5" fmla="*/ 306995 w 471057"/>
                  <a:gd name="connsiteY5" fmla="*/ 140447 h 942115"/>
                  <a:gd name="connsiteX6" fmla="*/ 306995 w 471057"/>
                  <a:gd name="connsiteY6" fmla="*/ 246093 h 942115"/>
                  <a:gd name="connsiteX7" fmla="*/ 471057 w 471057"/>
                  <a:gd name="connsiteY7" fmla="*/ 246093 h 942115"/>
                  <a:gd name="connsiteX8" fmla="*/ 471057 w 471057"/>
                  <a:gd name="connsiteY8" fmla="*/ 178977 h 942115"/>
                  <a:gd name="connsiteX9" fmla="*/ 418855 w 471057"/>
                  <a:gd name="connsiteY9" fmla="*/ 44744 h 942115"/>
                  <a:gd name="connsiteX10" fmla="*/ 239879 w 471057"/>
                  <a:gd name="connsiteY10" fmla="*/ 0 h 942115"/>
                  <a:gd name="connsiteX11" fmla="*/ 52202 w 471057"/>
                  <a:gd name="connsiteY11" fmla="*/ 44744 h 942115"/>
                  <a:gd name="connsiteX12" fmla="*/ 0 w 471057"/>
                  <a:gd name="connsiteY12" fmla="*/ 174005 h 942115"/>
                  <a:gd name="connsiteX13" fmla="*/ 0 w 471057"/>
                  <a:gd name="connsiteY13" fmla="*/ 768110 h 942115"/>
                  <a:gd name="connsiteX14" fmla="*/ 52202 w 471057"/>
                  <a:gd name="connsiteY14" fmla="*/ 897371 h 942115"/>
                  <a:gd name="connsiteX15" fmla="*/ 239879 w 471057"/>
                  <a:gd name="connsiteY15" fmla="*/ 942116 h 942115"/>
                  <a:gd name="connsiteX16" fmla="*/ 418855 w 471057"/>
                  <a:gd name="connsiteY16" fmla="*/ 897371 h 942115"/>
                  <a:gd name="connsiteX17" fmla="*/ 471057 w 471057"/>
                  <a:gd name="connsiteY17" fmla="*/ 764381 h 942115"/>
                  <a:gd name="connsiteX18" fmla="*/ 471057 w 471057"/>
                  <a:gd name="connsiteY18" fmla="*/ 679864 h 942115"/>
                  <a:gd name="connsiteX19" fmla="*/ 306995 w 471057"/>
                  <a:gd name="connsiteY19" fmla="*/ 679864 h 942115"/>
                  <a:gd name="connsiteX20" fmla="*/ 306995 w 471057"/>
                  <a:gd name="connsiteY20" fmla="*/ 802911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057" h="942115">
                    <a:moveTo>
                      <a:pt x="306995" y="802911"/>
                    </a:moveTo>
                    <a:cubicBezTo>
                      <a:pt x="306995" y="840198"/>
                      <a:pt x="287109" y="871270"/>
                      <a:pt x="232421" y="871270"/>
                    </a:cubicBezTo>
                    <a:cubicBezTo>
                      <a:pt x="180220" y="871270"/>
                      <a:pt x="151633" y="847655"/>
                      <a:pt x="151633" y="802911"/>
                    </a:cubicBezTo>
                    <a:lnTo>
                      <a:pt x="151633" y="140447"/>
                    </a:lnTo>
                    <a:cubicBezTo>
                      <a:pt x="151633" y="96946"/>
                      <a:pt x="174005" y="72088"/>
                      <a:pt x="232421" y="72088"/>
                    </a:cubicBezTo>
                    <a:cubicBezTo>
                      <a:pt x="283380" y="72088"/>
                      <a:pt x="306995" y="96946"/>
                      <a:pt x="306995" y="140447"/>
                    </a:cubicBezTo>
                    <a:lnTo>
                      <a:pt x="306995" y="246093"/>
                    </a:lnTo>
                    <a:lnTo>
                      <a:pt x="471057" y="246093"/>
                    </a:lnTo>
                    <a:lnTo>
                      <a:pt x="471057" y="178977"/>
                    </a:lnTo>
                    <a:cubicBezTo>
                      <a:pt x="471057" y="125533"/>
                      <a:pt x="466085" y="82031"/>
                      <a:pt x="418855" y="44744"/>
                    </a:cubicBezTo>
                    <a:cubicBezTo>
                      <a:pt x="374111" y="11186"/>
                      <a:pt x="324395" y="0"/>
                      <a:pt x="239879" y="0"/>
                    </a:cubicBezTo>
                    <a:cubicBezTo>
                      <a:pt x="151633" y="0"/>
                      <a:pt x="99432" y="7457"/>
                      <a:pt x="52202" y="44744"/>
                    </a:cubicBezTo>
                    <a:cubicBezTo>
                      <a:pt x="4972" y="82031"/>
                      <a:pt x="0" y="121804"/>
                      <a:pt x="0" y="174005"/>
                    </a:cubicBezTo>
                    <a:lnTo>
                      <a:pt x="0" y="768110"/>
                    </a:lnTo>
                    <a:cubicBezTo>
                      <a:pt x="0" y="821555"/>
                      <a:pt x="4972" y="861327"/>
                      <a:pt x="52202" y="897371"/>
                    </a:cubicBezTo>
                    <a:cubicBezTo>
                      <a:pt x="99432" y="934658"/>
                      <a:pt x="151633" y="942116"/>
                      <a:pt x="239879" y="942116"/>
                    </a:cubicBezTo>
                    <a:cubicBezTo>
                      <a:pt x="324395" y="942116"/>
                      <a:pt x="371626" y="934658"/>
                      <a:pt x="418855" y="897371"/>
                    </a:cubicBezTo>
                    <a:cubicBezTo>
                      <a:pt x="466085" y="860084"/>
                      <a:pt x="471057" y="816583"/>
                      <a:pt x="471057" y="764381"/>
                    </a:cubicBezTo>
                    <a:lnTo>
                      <a:pt x="471057" y="679864"/>
                    </a:lnTo>
                    <a:lnTo>
                      <a:pt x="306995" y="679864"/>
                    </a:lnTo>
                    <a:lnTo>
                      <a:pt x="306995" y="802911"/>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grpSp>
          <p:nvGrpSpPr>
            <p:cNvPr id="80" name="Graphic 107">
              <a:extLst>
                <a:ext uri="{FF2B5EF4-FFF2-40B4-BE49-F238E27FC236}">
                  <a16:creationId xmlns:a16="http://schemas.microsoft.com/office/drawing/2014/main" id="{7D6D3582-ADFA-4744-A37A-79F15037B3BF}"/>
                </a:ext>
              </a:extLst>
            </p:cNvPr>
            <p:cNvGrpSpPr/>
            <p:nvPr/>
          </p:nvGrpSpPr>
          <p:grpSpPr>
            <a:xfrm>
              <a:off x="12494993" y="5019566"/>
              <a:ext cx="789237" cy="217721"/>
              <a:chOff x="12494993" y="5019566"/>
              <a:chExt cx="789237" cy="217721"/>
            </a:xfrm>
            <a:grpFill/>
          </p:grpSpPr>
          <p:sp>
            <p:nvSpPr>
              <p:cNvPr id="82" name="Graphic 107">
                <a:extLst>
                  <a:ext uri="{FF2B5EF4-FFF2-40B4-BE49-F238E27FC236}">
                    <a16:creationId xmlns:a16="http://schemas.microsoft.com/office/drawing/2014/main" id="{29B0B794-74F1-4ABD-98BB-BD81218436ED}"/>
                  </a:ext>
                </a:extLst>
              </p:cNvPr>
              <p:cNvSpPr/>
              <p:nvPr/>
            </p:nvSpPr>
            <p:spPr>
              <a:xfrm>
                <a:off x="12800745" y="5154960"/>
                <a:ext cx="169033" cy="82328"/>
              </a:xfrm>
              <a:custGeom>
                <a:avLst/>
                <a:gdLst>
                  <a:gd name="connsiteX0" fmla="*/ 0 w 169033"/>
                  <a:gd name="connsiteY0" fmla="*/ 82 h 82328"/>
                  <a:gd name="connsiteX1" fmla="*/ 96946 w 169033"/>
                  <a:gd name="connsiteY1" fmla="*/ 19968 h 82328"/>
                  <a:gd name="connsiteX2" fmla="*/ 169034 w 169033"/>
                  <a:gd name="connsiteY2" fmla="*/ 82113 h 82328"/>
                  <a:gd name="connsiteX3" fmla="*/ 72088 w 169033"/>
                  <a:gd name="connsiteY3" fmla="*/ 62227 h 82328"/>
                  <a:gd name="connsiteX4" fmla="*/ 0 w 169033"/>
                  <a:gd name="connsiteY4" fmla="*/ 82 h 8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33" h="82328">
                    <a:moveTo>
                      <a:pt x="0" y="82"/>
                    </a:moveTo>
                    <a:cubicBezTo>
                      <a:pt x="0" y="82"/>
                      <a:pt x="49716" y="-2404"/>
                      <a:pt x="96946" y="19968"/>
                    </a:cubicBezTo>
                    <a:cubicBezTo>
                      <a:pt x="142933" y="42341"/>
                      <a:pt x="169034" y="82113"/>
                      <a:pt x="169034" y="82113"/>
                    </a:cubicBezTo>
                    <a:cubicBezTo>
                      <a:pt x="169034" y="82113"/>
                      <a:pt x="119318" y="85842"/>
                      <a:pt x="72088" y="62227"/>
                    </a:cubicBezTo>
                    <a:cubicBezTo>
                      <a:pt x="24858" y="39855"/>
                      <a:pt x="0" y="82"/>
                      <a:pt x="0" y="82"/>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3" name="Graphic 107">
                <a:extLst>
                  <a:ext uri="{FF2B5EF4-FFF2-40B4-BE49-F238E27FC236}">
                    <a16:creationId xmlns:a16="http://schemas.microsoft.com/office/drawing/2014/main" id="{F7F4C68B-A08F-4106-8D85-ED05260C26D1}"/>
                  </a:ext>
                </a:extLst>
              </p:cNvPr>
              <p:cNvSpPr/>
              <p:nvPr/>
            </p:nvSpPr>
            <p:spPr>
              <a:xfrm>
                <a:off x="12494993" y="5031913"/>
                <a:ext cx="176490" cy="82195"/>
              </a:xfrm>
              <a:custGeom>
                <a:avLst/>
                <a:gdLst>
                  <a:gd name="connsiteX0" fmla="*/ 0 w 176490"/>
                  <a:gd name="connsiteY0" fmla="*/ 82113 h 82195"/>
                  <a:gd name="connsiteX1" fmla="*/ 99432 w 176490"/>
                  <a:gd name="connsiteY1" fmla="*/ 62227 h 82195"/>
                  <a:gd name="connsiteX2" fmla="*/ 176491 w 176490"/>
                  <a:gd name="connsiteY2" fmla="*/ 82 h 82195"/>
                  <a:gd name="connsiteX3" fmla="*/ 77059 w 176490"/>
                  <a:gd name="connsiteY3" fmla="*/ 19968 h 82195"/>
                  <a:gd name="connsiteX4" fmla="*/ 0 w 176490"/>
                  <a:gd name="connsiteY4" fmla="*/ 82113 h 82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90" h="82195">
                    <a:moveTo>
                      <a:pt x="0" y="82113"/>
                    </a:moveTo>
                    <a:cubicBezTo>
                      <a:pt x="0" y="82113"/>
                      <a:pt x="50959" y="84599"/>
                      <a:pt x="99432" y="62227"/>
                    </a:cubicBezTo>
                    <a:cubicBezTo>
                      <a:pt x="147904" y="39855"/>
                      <a:pt x="176491" y="82"/>
                      <a:pt x="176491" y="82"/>
                    </a:cubicBezTo>
                    <a:cubicBezTo>
                      <a:pt x="176491" y="82"/>
                      <a:pt x="125532" y="-2404"/>
                      <a:pt x="77059" y="19968"/>
                    </a:cubicBezTo>
                    <a:cubicBezTo>
                      <a:pt x="28587" y="42341"/>
                      <a:pt x="0" y="82113"/>
                      <a:pt x="0" y="82113"/>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4" name="Graphic 107">
                <a:extLst>
                  <a:ext uri="{FF2B5EF4-FFF2-40B4-BE49-F238E27FC236}">
                    <a16:creationId xmlns:a16="http://schemas.microsoft.com/office/drawing/2014/main" id="{1F5041E2-C416-4B20-B1C5-A5E0069D9735}"/>
                  </a:ext>
                </a:extLst>
              </p:cNvPr>
              <p:cNvSpPr/>
              <p:nvPr/>
            </p:nvSpPr>
            <p:spPr>
              <a:xfrm>
                <a:off x="12503693" y="5126110"/>
                <a:ext cx="167790" cy="65321"/>
              </a:xfrm>
              <a:custGeom>
                <a:avLst/>
                <a:gdLst>
                  <a:gd name="connsiteX0" fmla="*/ 0 w 167790"/>
                  <a:gd name="connsiteY0" fmla="*/ 1589 h 65321"/>
                  <a:gd name="connsiteX1" fmla="*/ 94460 w 167790"/>
                  <a:gd name="connsiteY1" fmla="*/ 11532 h 65321"/>
                  <a:gd name="connsiteX2" fmla="*/ 167791 w 167790"/>
                  <a:gd name="connsiteY2" fmla="*/ 63733 h 65321"/>
                  <a:gd name="connsiteX3" fmla="*/ 73331 w 167790"/>
                  <a:gd name="connsiteY3" fmla="*/ 53790 h 65321"/>
                  <a:gd name="connsiteX4" fmla="*/ 0 w 167790"/>
                  <a:gd name="connsiteY4" fmla="*/ 1589 h 6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90" h="65321">
                    <a:moveTo>
                      <a:pt x="0" y="1589"/>
                    </a:moveTo>
                    <a:cubicBezTo>
                      <a:pt x="0" y="1589"/>
                      <a:pt x="48473" y="-5869"/>
                      <a:pt x="94460" y="11532"/>
                    </a:cubicBezTo>
                    <a:cubicBezTo>
                      <a:pt x="140447" y="28932"/>
                      <a:pt x="167791" y="63733"/>
                      <a:pt x="167791" y="63733"/>
                    </a:cubicBezTo>
                    <a:cubicBezTo>
                      <a:pt x="167791" y="63733"/>
                      <a:pt x="119318" y="71191"/>
                      <a:pt x="73331" y="53790"/>
                    </a:cubicBezTo>
                    <a:cubicBezTo>
                      <a:pt x="27344" y="36390"/>
                      <a:pt x="0" y="1589"/>
                      <a:pt x="0" y="15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5" name="Graphic 107">
                <a:extLst>
                  <a:ext uri="{FF2B5EF4-FFF2-40B4-BE49-F238E27FC236}">
                    <a16:creationId xmlns:a16="http://schemas.microsoft.com/office/drawing/2014/main" id="{CC5361F5-B58F-450C-9C41-26B0FBB3C1A7}"/>
                  </a:ext>
                </a:extLst>
              </p:cNvPr>
              <p:cNvSpPr/>
              <p:nvPr/>
            </p:nvSpPr>
            <p:spPr>
              <a:xfrm>
                <a:off x="12657812" y="5056301"/>
                <a:ext cx="187677" cy="55792"/>
              </a:xfrm>
              <a:custGeom>
                <a:avLst/>
                <a:gdLst>
                  <a:gd name="connsiteX0" fmla="*/ 0 w 187677"/>
                  <a:gd name="connsiteY0" fmla="*/ 50268 h 55792"/>
                  <a:gd name="connsiteX1" fmla="*/ 99432 w 187677"/>
                  <a:gd name="connsiteY1" fmla="*/ 50268 h 55792"/>
                  <a:gd name="connsiteX2" fmla="*/ 187677 w 187677"/>
                  <a:gd name="connsiteY2" fmla="*/ 5524 h 55792"/>
                  <a:gd name="connsiteX3" fmla="*/ 88245 w 187677"/>
                  <a:gd name="connsiteY3" fmla="*/ 5524 h 55792"/>
                  <a:gd name="connsiteX4" fmla="*/ 0 w 187677"/>
                  <a:gd name="connsiteY4" fmla="*/ 50268 h 5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77" h="55792">
                    <a:moveTo>
                      <a:pt x="0" y="50268"/>
                    </a:moveTo>
                    <a:cubicBezTo>
                      <a:pt x="0" y="50268"/>
                      <a:pt x="47230" y="62697"/>
                      <a:pt x="99432" y="50268"/>
                    </a:cubicBezTo>
                    <a:cubicBezTo>
                      <a:pt x="151633" y="37839"/>
                      <a:pt x="187677" y="5524"/>
                      <a:pt x="187677" y="5524"/>
                    </a:cubicBezTo>
                    <a:cubicBezTo>
                      <a:pt x="187677" y="5524"/>
                      <a:pt x="139204" y="-6905"/>
                      <a:pt x="88245" y="5524"/>
                    </a:cubicBezTo>
                    <a:cubicBezTo>
                      <a:pt x="36044" y="17953"/>
                      <a:pt x="0" y="50268"/>
                      <a:pt x="0" y="5026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6" name="Graphic 107">
                <a:extLst>
                  <a:ext uri="{FF2B5EF4-FFF2-40B4-BE49-F238E27FC236}">
                    <a16:creationId xmlns:a16="http://schemas.microsoft.com/office/drawing/2014/main" id="{86C404BE-88F6-44A1-A1BD-AA0B242F282D}"/>
                  </a:ext>
                </a:extLst>
              </p:cNvPr>
              <p:cNvSpPr/>
              <p:nvPr/>
            </p:nvSpPr>
            <p:spPr>
              <a:xfrm>
                <a:off x="12659055" y="5118998"/>
                <a:ext cx="136718" cy="105646"/>
              </a:xfrm>
              <a:custGeom>
                <a:avLst/>
                <a:gdLst>
                  <a:gd name="connsiteX0" fmla="*/ 0 w 136718"/>
                  <a:gd name="connsiteY0" fmla="*/ 0 h 105646"/>
                  <a:gd name="connsiteX1" fmla="*/ 52202 w 136718"/>
                  <a:gd name="connsiteY1" fmla="*/ 70845 h 105646"/>
                  <a:gd name="connsiteX2" fmla="*/ 136719 w 136718"/>
                  <a:gd name="connsiteY2" fmla="*/ 105646 h 105646"/>
                  <a:gd name="connsiteX3" fmla="*/ 84517 w 136718"/>
                  <a:gd name="connsiteY3" fmla="*/ 34801 h 105646"/>
                  <a:gd name="connsiteX4" fmla="*/ 0 w 136718"/>
                  <a:gd name="connsiteY4" fmla="*/ 0 h 105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18" h="105646">
                    <a:moveTo>
                      <a:pt x="0" y="0"/>
                    </a:moveTo>
                    <a:cubicBezTo>
                      <a:pt x="0" y="0"/>
                      <a:pt x="14915" y="42258"/>
                      <a:pt x="52202" y="70845"/>
                    </a:cubicBezTo>
                    <a:cubicBezTo>
                      <a:pt x="89488" y="100675"/>
                      <a:pt x="136719" y="105646"/>
                      <a:pt x="136719" y="105646"/>
                    </a:cubicBezTo>
                    <a:cubicBezTo>
                      <a:pt x="136719" y="105646"/>
                      <a:pt x="121804" y="63388"/>
                      <a:pt x="84517" y="34801"/>
                    </a:cubicBezTo>
                    <a:cubicBezTo>
                      <a:pt x="47230" y="6214"/>
                      <a:pt x="0" y="0"/>
                      <a:pt x="0" y="0"/>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7" name="Graphic 107">
                <a:extLst>
                  <a:ext uri="{FF2B5EF4-FFF2-40B4-BE49-F238E27FC236}">
                    <a16:creationId xmlns:a16="http://schemas.microsoft.com/office/drawing/2014/main" id="{D96062FE-3E09-4EE9-9765-917CF4374B76}"/>
                  </a:ext>
                </a:extLst>
              </p:cNvPr>
              <p:cNvSpPr/>
              <p:nvPr/>
            </p:nvSpPr>
            <p:spPr>
              <a:xfrm>
                <a:off x="12801988" y="5081674"/>
                <a:ext cx="193891" cy="62722"/>
              </a:xfrm>
              <a:custGeom>
                <a:avLst/>
                <a:gdLst>
                  <a:gd name="connsiteX0" fmla="*/ 0 w 193891"/>
                  <a:gd name="connsiteY0" fmla="*/ 59696 h 62722"/>
                  <a:gd name="connsiteX1" fmla="*/ 105646 w 193891"/>
                  <a:gd name="connsiteY1" fmla="*/ 53481 h 62722"/>
                  <a:gd name="connsiteX2" fmla="*/ 193891 w 193891"/>
                  <a:gd name="connsiteY2" fmla="*/ 2523 h 62722"/>
                  <a:gd name="connsiteX3" fmla="*/ 88245 w 193891"/>
                  <a:gd name="connsiteY3" fmla="*/ 8737 h 62722"/>
                  <a:gd name="connsiteX4" fmla="*/ 0 w 193891"/>
                  <a:gd name="connsiteY4" fmla="*/ 59696 h 62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91" h="62722">
                    <a:moveTo>
                      <a:pt x="0" y="59696"/>
                    </a:moveTo>
                    <a:cubicBezTo>
                      <a:pt x="0" y="59696"/>
                      <a:pt x="52201" y="69639"/>
                      <a:pt x="105646" y="53481"/>
                    </a:cubicBezTo>
                    <a:cubicBezTo>
                      <a:pt x="159090" y="37324"/>
                      <a:pt x="193891" y="2523"/>
                      <a:pt x="193891" y="2523"/>
                    </a:cubicBezTo>
                    <a:cubicBezTo>
                      <a:pt x="193891" y="2523"/>
                      <a:pt x="141690" y="-6178"/>
                      <a:pt x="88245" y="8737"/>
                    </a:cubicBezTo>
                    <a:cubicBezTo>
                      <a:pt x="33558" y="24895"/>
                      <a:pt x="0" y="59696"/>
                      <a:pt x="0" y="59696"/>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8" name="Graphic 107">
                <a:extLst>
                  <a:ext uri="{FF2B5EF4-FFF2-40B4-BE49-F238E27FC236}">
                    <a16:creationId xmlns:a16="http://schemas.microsoft.com/office/drawing/2014/main" id="{0BE0EEDA-33E3-4FB1-BB40-042FDEFB9FD5}"/>
                  </a:ext>
                </a:extLst>
              </p:cNvPr>
              <p:cNvSpPr/>
              <p:nvPr/>
            </p:nvSpPr>
            <p:spPr>
              <a:xfrm>
                <a:off x="12989665" y="5043181"/>
                <a:ext cx="130503" cy="106889"/>
              </a:xfrm>
              <a:custGeom>
                <a:avLst/>
                <a:gdLst>
                  <a:gd name="connsiteX0" fmla="*/ 0 w 130503"/>
                  <a:gd name="connsiteY0" fmla="*/ 106889 h 106889"/>
                  <a:gd name="connsiteX1" fmla="*/ 80788 w 130503"/>
                  <a:gd name="connsiteY1" fmla="*/ 68359 h 106889"/>
                  <a:gd name="connsiteX2" fmla="*/ 130504 w 130503"/>
                  <a:gd name="connsiteY2" fmla="*/ 0 h 106889"/>
                  <a:gd name="connsiteX3" fmla="*/ 49716 w 130503"/>
                  <a:gd name="connsiteY3" fmla="*/ 38530 h 106889"/>
                  <a:gd name="connsiteX4" fmla="*/ 0 w 130503"/>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03" h="106889">
                    <a:moveTo>
                      <a:pt x="0" y="106889"/>
                    </a:moveTo>
                    <a:cubicBezTo>
                      <a:pt x="0" y="106889"/>
                      <a:pt x="44744" y="98189"/>
                      <a:pt x="80788" y="68359"/>
                    </a:cubicBezTo>
                    <a:cubicBezTo>
                      <a:pt x="116832" y="38530"/>
                      <a:pt x="130504" y="0"/>
                      <a:pt x="130504" y="0"/>
                    </a:cubicBezTo>
                    <a:cubicBezTo>
                      <a:pt x="130504" y="0"/>
                      <a:pt x="85760" y="8700"/>
                      <a:pt x="49716" y="38530"/>
                    </a:cubicBezTo>
                    <a:cubicBezTo>
                      <a:pt x="13672" y="68359"/>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89" name="Graphic 107">
                <a:extLst>
                  <a:ext uri="{FF2B5EF4-FFF2-40B4-BE49-F238E27FC236}">
                    <a16:creationId xmlns:a16="http://schemas.microsoft.com/office/drawing/2014/main" id="{8B457ABC-39A2-4E8E-8A5D-8B303B899EE8}"/>
                  </a:ext>
                </a:extLst>
              </p:cNvPr>
              <p:cNvSpPr/>
              <p:nvPr/>
            </p:nvSpPr>
            <p:spPr>
              <a:xfrm>
                <a:off x="13113954" y="5019566"/>
                <a:ext cx="170276" cy="106889"/>
              </a:xfrm>
              <a:custGeom>
                <a:avLst/>
                <a:gdLst>
                  <a:gd name="connsiteX0" fmla="*/ 0 w 170276"/>
                  <a:gd name="connsiteY0" fmla="*/ 106889 h 106889"/>
                  <a:gd name="connsiteX1" fmla="*/ 100675 w 170276"/>
                  <a:gd name="connsiteY1" fmla="*/ 75817 h 106889"/>
                  <a:gd name="connsiteX2" fmla="*/ 170277 w 170276"/>
                  <a:gd name="connsiteY2" fmla="*/ 0 h 106889"/>
                  <a:gd name="connsiteX3" fmla="*/ 70845 w 170276"/>
                  <a:gd name="connsiteY3" fmla="*/ 34801 h 106889"/>
                  <a:gd name="connsiteX4" fmla="*/ 0 w 170276"/>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6" h="106889">
                    <a:moveTo>
                      <a:pt x="0" y="106889"/>
                    </a:moveTo>
                    <a:cubicBezTo>
                      <a:pt x="0" y="106889"/>
                      <a:pt x="53445" y="104403"/>
                      <a:pt x="100675" y="75817"/>
                    </a:cubicBezTo>
                    <a:cubicBezTo>
                      <a:pt x="147905" y="45987"/>
                      <a:pt x="170277" y="0"/>
                      <a:pt x="170277" y="0"/>
                    </a:cubicBezTo>
                    <a:cubicBezTo>
                      <a:pt x="170277" y="0"/>
                      <a:pt x="116832" y="4972"/>
                      <a:pt x="70845" y="34801"/>
                    </a:cubicBezTo>
                    <a:cubicBezTo>
                      <a:pt x="22372" y="63388"/>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90" name="Graphic 107">
                <a:extLst>
                  <a:ext uri="{FF2B5EF4-FFF2-40B4-BE49-F238E27FC236}">
                    <a16:creationId xmlns:a16="http://schemas.microsoft.com/office/drawing/2014/main" id="{7E4FDE18-FA0F-44B1-810C-60712BEB84F7}"/>
                  </a:ext>
                </a:extLst>
              </p:cNvPr>
              <p:cNvSpPr/>
              <p:nvPr/>
            </p:nvSpPr>
            <p:spPr>
              <a:xfrm>
                <a:off x="12973507" y="5155792"/>
                <a:ext cx="175248" cy="45730"/>
              </a:xfrm>
              <a:custGeom>
                <a:avLst/>
                <a:gdLst>
                  <a:gd name="connsiteX0" fmla="*/ 0 w 175248"/>
                  <a:gd name="connsiteY0" fmla="*/ 15408 h 45730"/>
                  <a:gd name="connsiteX1" fmla="*/ 85760 w 175248"/>
                  <a:gd name="connsiteY1" fmla="*/ 45237 h 45730"/>
                  <a:gd name="connsiteX2" fmla="*/ 175248 w 175248"/>
                  <a:gd name="connsiteY2" fmla="*/ 30323 h 45730"/>
                  <a:gd name="connsiteX3" fmla="*/ 88246 w 175248"/>
                  <a:gd name="connsiteY3" fmla="*/ 493 h 45730"/>
                  <a:gd name="connsiteX4" fmla="*/ 0 w 175248"/>
                  <a:gd name="connsiteY4" fmla="*/ 15408 h 45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48" h="45730">
                    <a:moveTo>
                      <a:pt x="0" y="15408"/>
                    </a:moveTo>
                    <a:cubicBezTo>
                      <a:pt x="0" y="15408"/>
                      <a:pt x="38530" y="41509"/>
                      <a:pt x="85760" y="45237"/>
                    </a:cubicBezTo>
                    <a:cubicBezTo>
                      <a:pt x="134232" y="48966"/>
                      <a:pt x="175248" y="30323"/>
                      <a:pt x="175248" y="30323"/>
                    </a:cubicBezTo>
                    <a:cubicBezTo>
                      <a:pt x="175248" y="30323"/>
                      <a:pt x="136718" y="4222"/>
                      <a:pt x="88246" y="493"/>
                    </a:cubicBezTo>
                    <a:cubicBezTo>
                      <a:pt x="39773" y="-3236"/>
                      <a:pt x="0" y="15408"/>
                      <a:pt x="0" y="1540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sp>
          <p:nvSpPr>
            <p:cNvPr id="81" name="Graphic 107">
              <a:extLst>
                <a:ext uri="{FF2B5EF4-FFF2-40B4-BE49-F238E27FC236}">
                  <a16:creationId xmlns:a16="http://schemas.microsoft.com/office/drawing/2014/main" id="{85BF0E4C-6331-49E2-AFEE-1C6697F1782B}"/>
                </a:ext>
              </a:extLst>
            </p:cNvPr>
            <p:cNvSpPr/>
            <p:nvPr/>
          </p:nvSpPr>
          <p:spPr>
            <a:xfrm>
              <a:off x="11990378" y="4662855"/>
              <a:ext cx="580431" cy="916014"/>
            </a:xfrm>
            <a:custGeom>
              <a:avLst/>
              <a:gdLst>
                <a:gd name="connsiteX0" fmla="*/ 494672 w 580431"/>
                <a:gd name="connsiteY0" fmla="*/ 471058 h 916014"/>
                <a:gd name="connsiteX1" fmla="*/ 351739 w 580431"/>
                <a:gd name="connsiteY1" fmla="*/ 529474 h 916014"/>
                <a:gd name="connsiteX2" fmla="*/ 345525 w 580431"/>
                <a:gd name="connsiteY2" fmla="*/ 497159 h 916014"/>
                <a:gd name="connsiteX3" fmla="*/ 345525 w 580431"/>
                <a:gd name="connsiteY3" fmla="*/ 497159 h 916014"/>
                <a:gd name="connsiteX4" fmla="*/ 345525 w 580431"/>
                <a:gd name="connsiteY4" fmla="*/ 497159 h 916014"/>
                <a:gd name="connsiteX5" fmla="*/ 219992 w 580431"/>
                <a:gd name="connsiteY5" fmla="*/ 575461 h 916014"/>
                <a:gd name="connsiteX6" fmla="*/ 219992 w 580431"/>
                <a:gd name="connsiteY6" fmla="*/ 575461 h 916014"/>
                <a:gd name="connsiteX7" fmla="*/ 288352 w 580431"/>
                <a:gd name="connsiteY7" fmla="*/ 223721 h 916014"/>
                <a:gd name="connsiteX8" fmla="*/ 293323 w 580431"/>
                <a:gd name="connsiteY8" fmla="*/ 223721 h 916014"/>
                <a:gd name="connsiteX9" fmla="*/ 293323 w 580431"/>
                <a:gd name="connsiteY9" fmla="*/ 224964 h 916014"/>
                <a:gd name="connsiteX10" fmla="*/ 345525 w 580431"/>
                <a:gd name="connsiteY10" fmla="*/ 497159 h 916014"/>
                <a:gd name="connsiteX11" fmla="*/ 490943 w 580431"/>
                <a:gd name="connsiteY11" fmla="*/ 454900 h 916014"/>
                <a:gd name="connsiteX12" fmla="*/ 402698 w 580431"/>
                <a:gd name="connsiteY12" fmla="*/ 0 h 916014"/>
                <a:gd name="connsiteX13" fmla="*/ 176491 w 580431"/>
                <a:gd name="connsiteY13" fmla="*/ 0 h 916014"/>
                <a:gd name="connsiteX14" fmla="*/ 0 w 580431"/>
                <a:gd name="connsiteY14" fmla="*/ 913529 h 916014"/>
                <a:gd name="connsiteX15" fmla="*/ 154119 w 580431"/>
                <a:gd name="connsiteY15" fmla="*/ 913529 h 916014"/>
                <a:gd name="connsiteX16" fmla="*/ 192649 w 580431"/>
                <a:gd name="connsiteY16" fmla="*/ 717151 h 916014"/>
                <a:gd name="connsiteX17" fmla="*/ 195135 w 580431"/>
                <a:gd name="connsiteY17" fmla="*/ 710937 h 916014"/>
                <a:gd name="connsiteX18" fmla="*/ 351739 w 580431"/>
                <a:gd name="connsiteY18" fmla="*/ 530717 h 916014"/>
                <a:gd name="connsiteX19" fmla="*/ 426313 w 580431"/>
                <a:gd name="connsiteY19" fmla="*/ 916015 h 916014"/>
                <a:gd name="connsiteX20" fmla="*/ 580432 w 580431"/>
                <a:gd name="connsiteY20" fmla="*/ 916015 h 916014"/>
                <a:gd name="connsiteX21" fmla="*/ 494672 w 580431"/>
                <a:gd name="connsiteY21" fmla="*/ 471058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0431" h="916014">
                  <a:moveTo>
                    <a:pt x="494672" y="471058"/>
                  </a:moveTo>
                  <a:cubicBezTo>
                    <a:pt x="437499" y="484730"/>
                    <a:pt x="390269" y="504616"/>
                    <a:pt x="351739" y="529474"/>
                  </a:cubicBezTo>
                  <a:lnTo>
                    <a:pt x="345525" y="497159"/>
                  </a:lnTo>
                  <a:cubicBezTo>
                    <a:pt x="345525" y="497159"/>
                    <a:pt x="345525" y="497159"/>
                    <a:pt x="345525" y="497159"/>
                  </a:cubicBezTo>
                  <a:lnTo>
                    <a:pt x="345525" y="497159"/>
                  </a:lnTo>
                  <a:cubicBezTo>
                    <a:pt x="305752" y="514559"/>
                    <a:pt x="262251" y="540660"/>
                    <a:pt x="219992" y="575461"/>
                  </a:cubicBezTo>
                  <a:lnTo>
                    <a:pt x="219992" y="575461"/>
                  </a:lnTo>
                  <a:lnTo>
                    <a:pt x="288352" y="223721"/>
                  </a:lnTo>
                  <a:lnTo>
                    <a:pt x="293323" y="223721"/>
                  </a:lnTo>
                  <a:lnTo>
                    <a:pt x="293323" y="224964"/>
                  </a:lnTo>
                  <a:lnTo>
                    <a:pt x="345525" y="497159"/>
                  </a:lnTo>
                  <a:cubicBezTo>
                    <a:pt x="422584" y="462357"/>
                    <a:pt x="484729" y="454900"/>
                    <a:pt x="490943" y="454900"/>
                  </a:cubicBezTo>
                  <a:lnTo>
                    <a:pt x="402698" y="0"/>
                  </a:lnTo>
                  <a:lnTo>
                    <a:pt x="176491" y="0"/>
                  </a:lnTo>
                  <a:lnTo>
                    <a:pt x="0" y="913529"/>
                  </a:lnTo>
                  <a:lnTo>
                    <a:pt x="154119" y="913529"/>
                  </a:lnTo>
                  <a:lnTo>
                    <a:pt x="192649" y="717151"/>
                  </a:lnTo>
                  <a:lnTo>
                    <a:pt x="195135" y="710937"/>
                  </a:lnTo>
                  <a:cubicBezTo>
                    <a:pt x="203835" y="689808"/>
                    <a:pt x="242364" y="597833"/>
                    <a:pt x="351739" y="530717"/>
                  </a:cubicBezTo>
                  <a:lnTo>
                    <a:pt x="426313" y="916015"/>
                  </a:lnTo>
                  <a:lnTo>
                    <a:pt x="580432" y="916015"/>
                  </a:lnTo>
                  <a:lnTo>
                    <a:pt x="494672" y="47105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pic>
        <p:nvPicPr>
          <p:cNvPr id="133" name="Picture 132" descr="VNEEP - Chương trình mục tiêu quốc gia về sử dụng năng lượng tiết kiệm và  hiệu quả">
            <a:extLst>
              <a:ext uri="{FF2B5EF4-FFF2-40B4-BE49-F238E27FC236}">
                <a16:creationId xmlns:a16="http://schemas.microsoft.com/office/drawing/2014/main" id="{18196B17-3258-408D-87AD-1EC37CDDD1C5}"/>
              </a:ext>
            </a:extLst>
          </p:cNvPr>
          <p:cNvPicPr>
            <a:picLocks noChangeAspect="1" noChangeArrowheads="1"/>
          </p:cNvPicPr>
          <p:nvPr/>
        </p:nvPicPr>
        <p:blipFill>
          <a:blip r:embed="rId2">
            <a:alphaModFix amt="13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r="71521"/>
          <a:stretch>
            <a:fillRect/>
          </a:stretch>
        </p:blipFill>
        <p:spPr bwMode="auto">
          <a:xfrm>
            <a:off x="10066153" y="2953222"/>
            <a:ext cx="1935348" cy="2051753"/>
          </a:xfrm>
          <a:custGeom>
            <a:avLst/>
            <a:gdLst>
              <a:gd name="connsiteX0" fmla="*/ 0 w 838200"/>
              <a:gd name="connsiteY0" fmla="*/ 0 h 888618"/>
              <a:gd name="connsiteX1" fmla="*/ 838200 w 838200"/>
              <a:gd name="connsiteY1" fmla="*/ 0 h 888618"/>
              <a:gd name="connsiteX2" fmla="*/ 838200 w 838200"/>
              <a:gd name="connsiteY2" fmla="*/ 888618 h 888618"/>
              <a:gd name="connsiteX3" fmla="*/ 0 w 838200"/>
              <a:gd name="connsiteY3" fmla="*/ 888618 h 888618"/>
            </a:gdLst>
            <a:ahLst/>
            <a:cxnLst>
              <a:cxn ang="0">
                <a:pos x="connsiteX0" y="connsiteY0"/>
              </a:cxn>
              <a:cxn ang="0">
                <a:pos x="connsiteX1" y="connsiteY1"/>
              </a:cxn>
              <a:cxn ang="0">
                <a:pos x="connsiteX2" y="connsiteY2"/>
              </a:cxn>
              <a:cxn ang="0">
                <a:pos x="connsiteX3" y="connsiteY3"/>
              </a:cxn>
            </a:cxnLst>
            <a:rect l="l" t="t" r="r" b="b"/>
            <a:pathLst>
              <a:path w="838200" h="888618">
                <a:moveTo>
                  <a:pt x="0" y="0"/>
                </a:moveTo>
                <a:lnTo>
                  <a:pt x="838200" y="0"/>
                </a:lnTo>
                <a:lnTo>
                  <a:pt x="838200" y="888618"/>
                </a:lnTo>
                <a:lnTo>
                  <a:pt x="0" y="888618"/>
                </a:lnTo>
                <a:close/>
              </a:path>
            </a:pathLst>
          </a:custGeom>
          <a:noFill/>
          <a:effectLst/>
          <a:extLst>
            <a:ext uri="{909E8E84-426E-40DD-AFC4-6F175D3DCCD1}">
              <a14:hiddenFill xmlns:a14="http://schemas.microsoft.com/office/drawing/2010/main">
                <a:solidFill>
                  <a:srgbClr val="FFFFFF"/>
                </a:solidFill>
              </a14:hiddenFill>
            </a:ext>
          </a:extLst>
        </p:spPr>
      </p:pic>
      <p:sp>
        <p:nvSpPr>
          <p:cNvPr id="40" name="Shape 2">
            <a:extLst>
              <a:ext uri="{FF2B5EF4-FFF2-40B4-BE49-F238E27FC236}">
                <a16:creationId xmlns:a16="http://schemas.microsoft.com/office/drawing/2014/main" id="{3ECDE7C5-FB26-1101-6DF6-BA8CCB9F80F2}"/>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grpSp>
        <p:nvGrpSpPr>
          <p:cNvPr id="41" name="Graphic 107">
            <a:extLst>
              <a:ext uri="{FF2B5EF4-FFF2-40B4-BE49-F238E27FC236}">
                <a16:creationId xmlns:a16="http://schemas.microsoft.com/office/drawing/2014/main" id="{AE465877-856D-10A5-86BD-56925AF6B85A}"/>
              </a:ext>
            </a:extLst>
          </p:cNvPr>
          <p:cNvGrpSpPr/>
          <p:nvPr/>
        </p:nvGrpSpPr>
        <p:grpSpPr>
          <a:xfrm>
            <a:off x="2241264" y="3355710"/>
            <a:ext cx="4875252" cy="1246776"/>
            <a:chOff x="9600292" y="4646698"/>
            <a:chExt cx="3683938" cy="942115"/>
          </a:xfrm>
          <a:solidFill>
            <a:schemeClr val="bg1">
              <a:alpha val="13000"/>
            </a:schemeClr>
          </a:solidFill>
        </p:grpSpPr>
        <p:sp>
          <p:nvSpPr>
            <p:cNvPr id="42" name="Graphic 107">
              <a:extLst>
                <a:ext uri="{FF2B5EF4-FFF2-40B4-BE49-F238E27FC236}">
                  <a16:creationId xmlns:a16="http://schemas.microsoft.com/office/drawing/2014/main" id="{984AB6FF-34AE-1150-6927-460B68D7995F}"/>
                </a:ext>
              </a:extLst>
            </p:cNvPr>
            <p:cNvSpPr/>
            <p:nvPr/>
          </p:nvSpPr>
          <p:spPr>
            <a:xfrm>
              <a:off x="10993577" y="4660369"/>
              <a:ext cx="159090" cy="916014"/>
            </a:xfrm>
            <a:custGeom>
              <a:avLst/>
              <a:gdLst>
                <a:gd name="connsiteX0" fmla="*/ 0 w 159090"/>
                <a:gd name="connsiteY0" fmla="*/ 0 h 916014"/>
                <a:gd name="connsiteX1" fmla="*/ 159090 w 159090"/>
                <a:gd name="connsiteY1" fmla="*/ 0 h 916014"/>
                <a:gd name="connsiteX2" fmla="*/ 159090 w 159090"/>
                <a:gd name="connsiteY2" fmla="*/ 916015 h 916014"/>
                <a:gd name="connsiteX3" fmla="*/ 0 w 159090"/>
                <a:gd name="connsiteY3" fmla="*/ 916015 h 916014"/>
              </a:gdLst>
              <a:ahLst/>
              <a:cxnLst>
                <a:cxn ang="0">
                  <a:pos x="connsiteX0" y="connsiteY0"/>
                </a:cxn>
                <a:cxn ang="0">
                  <a:pos x="connsiteX1" y="connsiteY1"/>
                </a:cxn>
                <a:cxn ang="0">
                  <a:pos x="connsiteX2" y="connsiteY2"/>
                </a:cxn>
                <a:cxn ang="0">
                  <a:pos x="connsiteX3" y="connsiteY3"/>
                </a:cxn>
              </a:cxnLst>
              <a:rect l="l" t="t" r="r" b="b"/>
              <a:pathLst>
                <a:path w="159090" h="916014">
                  <a:moveTo>
                    <a:pt x="0" y="0"/>
                  </a:moveTo>
                  <a:lnTo>
                    <a:pt x="159090" y="0"/>
                  </a:lnTo>
                  <a:lnTo>
                    <a:pt x="159090" y="916015"/>
                  </a:lnTo>
                  <a:lnTo>
                    <a:pt x="0"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45" name="Graphic 107">
              <a:extLst>
                <a:ext uri="{FF2B5EF4-FFF2-40B4-BE49-F238E27FC236}">
                  <a16:creationId xmlns:a16="http://schemas.microsoft.com/office/drawing/2014/main" id="{FEB6870F-65D5-1C27-CD32-FDE9FF290CA0}"/>
                </a:ext>
              </a:extLst>
            </p:cNvPr>
            <p:cNvSpPr/>
            <p:nvPr/>
          </p:nvSpPr>
          <p:spPr>
            <a:xfrm>
              <a:off x="9600292" y="4660369"/>
              <a:ext cx="550602" cy="916014"/>
            </a:xfrm>
            <a:custGeom>
              <a:avLst/>
              <a:gdLst>
                <a:gd name="connsiteX0" fmla="*/ 550602 w 550602"/>
                <a:gd name="connsiteY0" fmla="*/ 916015 h 916014"/>
                <a:gd name="connsiteX1" fmla="*/ 258522 w 550602"/>
                <a:gd name="connsiteY1" fmla="*/ 439985 h 916014"/>
                <a:gd name="connsiteX2" fmla="*/ 508344 w 550602"/>
                <a:gd name="connsiteY2" fmla="*/ 0 h 916014"/>
                <a:gd name="connsiteX3" fmla="*/ 349253 w 550602"/>
                <a:gd name="connsiteY3" fmla="*/ 0 h 916014"/>
                <a:gd name="connsiteX4" fmla="*/ 156605 w 550602"/>
                <a:gd name="connsiteY4" fmla="*/ 343039 h 916014"/>
                <a:gd name="connsiteX5" fmla="*/ 156605 w 550602"/>
                <a:gd name="connsiteY5" fmla="*/ 0 h 916014"/>
                <a:gd name="connsiteX6" fmla="*/ 0 w 550602"/>
                <a:gd name="connsiteY6" fmla="*/ 0 h 916014"/>
                <a:gd name="connsiteX7" fmla="*/ 0 w 550602"/>
                <a:gd name="connsiteY7" fmla="*/ 916015 h 916014"/>
                <a:gd name="connsiteX8" fmla="*/ 156605 w 550602"/>
                <a:gd name="connsiteY8" fmla="*/ 916015 h 916014"/>
                <a:gd name="connsiteX9" fmla="*/ 156605 w 550602"/>
                <a:gd name="connsiteY9" fmla="*/ 559303 h 916014"/>
                <a:gd name="connsiteX10" fmla="*/ 380326 w 550602"/>
                <a:gd name="connsiteY10" fmla="*/ 916015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602" h="916014">
                  <a:moveTo>
                    <a:pt x="550602" y="916015"/>
                  </a:moveTo>
                  <a:lnTo>
                    <a:pt x="258522" y="439985"/>
                  </a:lnTo>
                  <a:lnTo>
                    <a:pt x="508344" y="0"/>
                  </a:lnTo>
                  <a:lnTo>
                    <a:pt x="349253" y="0"/>
                  </a:lnTo>
                  <a:lnTo>
                    <a:pt x="156605" y="343039"/>
                  </a:lnTo>
                  <a:lnTo>
                    <a:pt x="156605" y="0"/>
                  </a:lnTo>
                  <a:lnTo>
                    <a:pt x="0" y="0"/>
                  </a:lnTo>
                  <a:lnTo>
                    <a:pt x="0" y="916015"/>
                  </a:lnTo>
                  <a:lnTo>
                    <a:pt x="156605" y="916015"/>
                  </a:lnTo>
                  <a:lnTo>
                    <a:pt x="156605" y="559303"/>
                  </a:lnTo>
                  <a:lnTo>
                    <a:pt x="380326"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nvGrpSpPr>
            <p:cNvPr id="48" name="Graphic 107">
              <a:extLst>
                <a:ext uri="{FF2B5EF4-FFF2-40B4-BE49-F238E27FC236}">
                  <a16:creationId xmlns:a16="http://schemas.microsoft.com/office/drawing/2014/main" id="{7FB1C8E4-A2E6-32A9-ACA9-07AA3E78A6B9}"/>
                </a:ext>
              </a:extLst>
            </p:cNvPr>
            <p:cNvGrpSpPr/>
            <p:nvPr/>
          </p:nvGrpSpPr>
          <p:grpSpPr>
            <a:xfrm>
              <a:off x="10260269" y="4646698"/>
              <a:ext cx="1602090" cy="942115"/>
              <a:chOff x="10260269" y="4646698"/>
              <a:chExt cx="1602090" cy="942115"/>
            </a:xfrm>
            <a:grpFill/>
          </p:grpSpPr>
          <p:sp>
            <p:nvSpPr>
              <p:cNvPr id="354" name="Graphic 107">
                <a:extLst>
                  <a:ext uri="{FF2B5EF4-FFF2-40B4-BE49-F238E27FC236}">
                    <a16:creationId xmlns:a16="http://schemas.microsoft.com/office/drawing/2014/main" id="{E9F61952-81EA-B8BB-BA9F-43ECF16C9A1E}"/>
                  </a:ext>
                </a:extLst>
              </p:cNvPr>
              <p:cNvSpPr/>
              <p:nvPr/>
            </p:nvSpPr>
            <p:spPr>
              <a:xfrm>
                <a:off x="10260269" y="4646698"/>
                <a:ext cx="497297" cy="942115"/>
              </a:xfrm>
              <a:custGeom>
                <a:avLst/>
                <a:gdLst>
                  <a:gd name="connsiteX0" fmla="*/ 444956 w 497297"/>
                  <a:gd name="connsiteY0" fmla="*/ 44744 h 942115"/>
                  <a:gd name="connsiteX1" fmla="*/ 248579 w 497297"/>
                  <a:gd name="connsiteY1" fmla="*/ 0 h 942115"/>
                  <a:gd name="connsiteX2" fmla="*/ 52202 w 497297"/>
                  <a:gd name="connsiteY2" fmla="*/ 44744 h 942115"/>
                  <a:gd name="connsiteX3" fmla="*/ 0 w 497297"/>
                  <a:gd name="connsiteY3" fmla="*/ 174005 h 942115"/>
                  <a:gd name="connsiteX4" fmla="*/ 0 w 497297"/>
                  <a:gd name="connsiteY4" fmla="*/ 768110 h 942115"/>
                  <a:gd name="connsiteX5" fmla="*/ 52202 w 497297"/>
                  <a:gd name="connsiteY5" fmla="*/ 897371 h 942115"/>
                  <a:gd name="connsiteX6" fmla="*/ 248579 w 497297"/>
                  <a:gd name="connsiteY6" fmla="*/ 942116 h 942115"/>
                  <a:gd name="connsiteX7" fmla="*/ 444956 w 497297"/>
                  <a:gd name="connsiteY7" fmla="*/ 897371 h 942115"/>
                  <a:gd name="connsiteX8" fmla="*/ 497158 w 497297"/>
                  <a:gd name="connsiteY8" fmla="*/ 768110 h 942115"/>
                  <a:gd name="connsiteX9" fmla="*/ 497158 w 497297"/>
                  <a:gd name="connsiteY9" fmla="*/ 174005 h 942115"/>
                  <a:gd name="connsiteX10" fmla="*/ 444956 w 497297"/>
                  <a:gd name="connsiteY10" fmla="*/ 44744 h 942115"/>
                  <a:gd name="connsiteX11" fmla="*/ 343039 w 497297"/>
                  <a:gd name="connsiteY11" fmla="*/ 784268 h 942115"/>
                  <a:gd name="connsiteX12" fmla="*/ 248579 w 497297"/>
                  <a:gd name="connsiteY12" fmla="*/ 871270 h 942115"/>
                  <a:gd name="connsiteX13" fmla="*/ 154119 w 497297"/>
                  <a:gd name="connsiteY13" fmla="*/ 784268 h 942115"/>
                  <a:gd name="connsiteX14" fmla="*/ 154119 w 497297"/>
                  <a:gd name="connsiteY14" fmla="*/ 157848 h 942115"/>
                  <a:gd name="connsiteX15" fmla="*/ 248579 w 497297"/>
                  <a:gd name="connsiteY15" fmla="*/ 70845 h 942115"/>
                  <a:gd name="connsiteX16" fmla="*/ 343039 w 497297"/>
                  <a:gd name="connsiteY16" fmla="*/ 157848 h 942115"/>
                  <a:gd name="connsiteX17" fmla="*/ 343039 w 497297"/>
                  <a:gd name="connsiteY17" fmla="*/ 784268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297" h="942115">
                    <a:moveTo>
                      <a:pt x="444956" y="44744"/>
                    </a:moveTo>
                    <a:cubicBezTo>
                      <a:pt x="397726" y="7457"/>
                      <a:pt x="340553" y="0"/>
                      <a:pt x="248579" y="0"/>
                    </a:cubicBezTo>
                    <a:cubicBezTo>
                      <a:pt x="156605" y="0"/>
                      <a:pt x="99432" y="7457"/>
                      <a:pt x="52202" y="44744"/>
                    </a:cubicBezTo>
                    <a:cubicBezTo>
                      <a:pt x="4972" y="82031"/>
                      <a:pt x="0" y="121804"/>
                      <a:pt x="0" y="174005"/>
                    </a:cubicBezTo>
                    <a:lnTo>
                      <a:pt x="0" y="768110"/>
                    </a:lnTo>
                    <a:cubicBezTo>
                      <a:pt x="0" y="821555"/>
                      <a:pt x="4972" y="861327"/>
                      <a:pt x="52202" y="897371"/>
                    </a:cubicBezTo>
                    <a:cubicBezTo>
                      <a:pt x="99432" y="934658"/>
                      <a:pt x="156605" y="942116"/>
                      <a:pt x="248579" y="942116"/>
                    </a:cubicBezTo>
                    <a:cubicBezTo>
                      <a:pt x="340553" y="942116"/>
                      <a:pt x="397726" y="934658"/>
                      <a:pt x="444956" y="897371"/>
                    </a:cubicBezTo>
                    <a:cubicBezTo>
                      <a:pt x="492186" y="860084"/>
                      <a:pt x="497158" y="821555"/>
                      <a:pt x="497158" y="768110"/>
                    </a:cubicBezTo>
                    <a:lnTo>
                      <a:pt x="497158" y="174005"/>
                    </a:lnTo>
                    <a:cubicBezTo>
                      <a:pt x="498401" y="120561"/>
                      <a:pt x="492186" y="80788"/>
                      <a:pt x="444956" y="44744"/>
                    </a:cubicBezTo>
                    <a:close/>
                    <a:moveTo>
                      <a:pt x="343039" y="784268"/>
                    </a:moveTo>
                    <a:cubicBezTo>
                      <a:pt x="343039" y="846412"/>
                      <a:pt x="314452" y="871270"/>
                      <a:pt x="248579" y="871270"/>
                    </a:cubicBezTo>
                    <a:cubicBezTo>
                      <a:pt x="182705" y="871270"/>
                      <a:pt x="154119" y="846412"/>
                      <a:pt x="154119" y="784268"/>
                    </a:cubicBezTo>
                    <a:lnTo>
                      <a:pt x="154119" y="157848"/>
                    </a:lnTo>
                    <a:cubicBezTo>
                      <a:pt x="154119" y="95703"/>
                      <a:pt x="182705" y="70845"/>
                      <a:pt x="248579" y="70845"/>
                    </a:cubicBezTo>
                    <a:cubicBezTo>
                      <a:pt x="314452" y="70845"/>
                      <a:pt x="343039" y="95703"/>
                      <a:pt x="343039" y="157848"/>
                    </a:cubicBezTo>
                    <a:lnTo>
                      <a:pt x="343039" y="78426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55" name="Graphic 107">
                <a:extLst>
                  <a:ext uri="{FF2B5EF4-FFF2-40B4-BE49-F238E27FC236}">
                    <a16:creationId xmlns:a16="http://schemas.microsoft.com/office/drawing/2014/main" id="{9055D730-1BDD-6465-1201-13C5B77875B8}"/>
                  </a:ext>
                </a:extLst>
              </p:cNvPr>
              <p:cNvSpPr/>
              <p:nvPr/>
            </p:nvSpPr>
            <p:spPr>
              <a:xfrm>
                <a:off x="11391303" y="4646698"/>
                <a:ext cx="471057" cy="942115"/>
              </a:xfrm>
              <a:custGeom>
                <a:avLst/>
                <a:gdLst>
                  <a:gd name="connsiteX0" fmla="*/ 306995 w 471057"/>
                  <a:gd name="connsiteY0" fmla="*/ 802911 h 942115"/>
                  <a:gd name="connsiteX1" fmla="*/ 232421 w 471057"/>
                  <a:gd name="connsiteY1" fmla="*/ 871270 h 942115"/>
                  <a:gd name="connsiteX2" fmla="*/ 151633 w 471057"/>
                  <a:gd name="connsiteY2" fmla="*/ 802911 h 942115"/>
                  <a:gd name="connsiteX3" fmla="*/ 151633 w 471057"/>
                  <a:gd name="connsiteY3" fmla="*/ 140447 h 942115"/>
                  <a:gd name="connsiteX4" fmla="*/ 232421 w 471057"/>
                  <a:gd name="connsiteY4" fmla="*/ 72088 h 942115"/>
                  <a:gd name="connsiteX5" fmla="*/ 306995 w 471057"/>
                  <a:gd name="connsiteY5" fmla="*/ 140447 h 942115"/>
                  <a:gd name="connsiteX6" fmla="*/ 306995 w 471057"/>
                  <a:gd name="connsiteY6" fmla="*/ 246093 h 942115"/>
                  <a:gd name="connsiteX7" fmla="*/ 471057 w 471057"/>
                  <a:gd name="connsiteY7" fmla="*/ 246093 h 942115"/>
                  <a:gd name="connsiteX8" fmla="*/ 471057 w 471057"/>
                  <a:gd name="connsiteY8" fmla="*/ 178977 h 942115"/>
                  <a:gd name="connsiteX9" fmla="*/ 418855 w 471057"/>
                  <a:gd name="connsiteY9" fmla="*/ 44744 h 942115"/>
                  <a:gd name="connsiteX10" fmla="*/ 239879 w 471057"/>
                  <a:gd name="connsiteY10" fmla="*/ 0 h 942115"/>
                  <a:gd name="connsiteX11" fmla="*/ 52202 w 471057"/>
                  <a:gd name="connsiteY11" fmla="*/ 44744 h 942115"/>
                  <a:gd name="connsiteX12" fmla="*/ 0 w 471057"/>
                  <a:gd name="connsiteY12" fmla="*/ 174005 h 942115"/>
                  <a:gd name="connsiteX13" fmla="*/ 0 w 471057"/>
                  <a:gd name="connsiteY13" fmla="*/ 768110 h 942115"/>
                  <a:gd name="connsiteX14" fmla="*/ 52202 w 471057"/>
                  <a:gd name="connsiteY14" fmla="*/ 897371 h 942115"/>
                  <a:gd name="connsiteX15" fmla="*/ 239879 w 471057"/>
                  <a:gd name="connsiteY15" fmla="*/ 942116 h 942115"/>
                  <a:gd name="connsiteX16" fmla="*/ 418855 w 471057"/>
                  <a:gd name="connsiteY16" fmla="*/ 897371 h 942115"/>
                  <a:gd name="connsiteX17" fmla="*/ 471057 w 471057"/>
                  <a:gd name="connsiteY17" fmla="*/ 764381 h 942115"/>
                  <a:gd name="connsiteX18" fmla="*/ 471057 w 471057"/>
                  <a:gd name="connsiteY18" fmla="*/ 679864 h 942115"/>
                  <a:gd name="connsiteX19" fmla="*/ 306995 w 471057"/>
                  <a:gd name="connsiteY19" fmla="*/ 679864 h 942115"/>
                  <a:gd name="connsiteX20" fmla="*/ 306995 w 471057"/>
                  <a:gd name="connsiteY20" fmla="*/ 802911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057" h="942115">
                    <a:moveTo>
                      <a:pt x="306995" y="802911"/>
                    </a:moveTo>
                    <a:cubicBezTo>
                      <a:pt x="306995" y="840198"/>
                      <a:pt x="287109" y="871270"/>
                      <a:pt x="232421" y="871270"/>
                    </a:cubicBezTo>
                    <a:cubicBezTo>
                      <a:pt x="180220" y="871270"/>
                      <a:pt x="151633" y="847655"/>
                      <a:pt x="151633" y="802911"/>
                    </a:cubicBezTo>
                    <a:lnTo>
                      <a:pt x="151633" y="140447"/>
                    </a:lnTo>
                    <a:cubicBezTo>
                      <a:pt x="151633" y="96946"/>
                      <a:pt x="174005" y="72088"/>
                      <a:pt x="232421" y="72088"/>
                    </a:cubicBezTo>
                    <a:cubicBezTo>
                      <a:pt x="283380" y="72088"/>
                      <a:pt x="306995" y="96946"/>
                      <a:pt x="306995" y="140447"/>
                    </a:cubicBezTo>
                    <a:lnTo>
                      <a:pt x="306995" y="246093"/>
                    </a:lnTo>
                    <a:lnTo>
                      <a:pt x="471057" y="246093"/>
                    </a:lnTo>
                    <a:lnTo>
                      <a:pt x="471057" y="178977"/>
                    </a:lnTo>
                    <a:cubicBezTo>
                      <a:pt x="471057" y="125533"/>
                      <a:pt x="466085" y="82031"/>
                      <a:pt x="418855" y="44744"/>
                    </a:cubicBezTo>
                    <a:cubicBezTo>
                      <a:pt x="374111" y="11186"/>
                      <a:pt x="324395" y="0"/>
                      <a:pt x="239879" y="0"/>
                    </a:cubicBezTo>
                    <a:cubicBezTo>
                      <a:pt x="151633" y="0"/>
                      <a:pt x="99432" y="7457"/>
                      <a:pt x="52202" y="44744"/>
                    </a:cubicBezTo>
                    <a:cubicBezTo>
                      <a:pt x="4972" y="82031"/>
                      <a:pt x="0" y="121804"/>
                      <a:pt x="0" y="174005"/>
                    </a:cubicBezTo>
                    <a:lnTo>
                      <a:pt x="0" y="768110"/>
                    </a:lnTo>
                    <a:cubicBezTo>
                      <a:pt x="0" y="821555"/>
                      <a:pt x="4972" y="861327"/>
                      <a:pt x="52202" y="897371"/>
                    </a:cubicBezTo>
                    <a:cubicBezTo>
                      <a:pt x="99432" y="934658"/>
                      <a:pt x="151633" y="942116"/>
                      <a:pt x="239879" y="942116"/>
                    </a:cubicBezTo>
                    <a:cubicBezTo>
                      <a:pt x="324395" y="942116"/>
                      <a:pt x="371626" y="934658"/>
                      <a:pt x="418855" y="897371"/>
                    </a:cubicBezTo>
                    <a:cubicBezTo>
                      <a:pt x="466085" y="860084"/>
                      <a:pt x="471057" y="816583"/>
                      <a:pt x="471057" y="764381"/>
                    </a:cubicBezTo>
                    <a:lnTo>
                      <a:pt x="471057" y="679864"/>
                    </a:lnTo>
                    <a:lnTo>
                      <a:pt x="306995" y="679864"/>
                    </a:lnTo>
                    <a:lnTo>
                      <a:pt x="306995" y="802911"/>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grpSp>
          <p:nvGrpSpPr>
            <p:cNvPr id="50" name="Graphic 107">
              <a:extLst>
                <a:ext uri="{FF2B5EF4-FFF2-40B4-BE49-F238E27FC236}">
                  <a16:creationId xmlns:a16="http://schemas.microsoft.com/office/drawing/2014/main" id="{5A7023FB-3F56-327C-BC41-31F4C7ADDB02}"/>
                </a:ext>
              </a:extLst>
            </p:cNvPr>
            <p:cNvGrpSpPr/>
            <p:nvPr/>
          </p:nvGrpSpPr>
          <p:grpSpPr>
            <a:xfrm>
              <a:off x="12494993" y="5019566"/>
              <a:ext cx="789237" cy="217721"/>
              <a:chOff x="12494993" y="5019566"/>
              <a:chExt cx="789237" cy="217721"/>
            </a:xfrm>
            <a:grpFill/>
          </p:grpSpPr>
          <p:sp>
            <p:nvSpPr>
              <p:cNvPr id="131" name="Graphic 107">
                <a:extLst>
                  <a:ext uri="{FF2B5EF4-FFF2-40B4-BE49-F238E27FC236}">
                    <a16:creationId xmlns:a16="http://schemas.microsoft.com/office/drawing/2014/main" id="{9659E82C-326D-1212-7138-6124FD67A5FE}"/>
                  </a:ext>
                </a:extLst>
              </p:cNvPr>
              <p:cNvSpPr/>
              <p:nvPr/>
            </p:nvSpPr>
            <p:spPr>
              <a:xfrm>
                <a:off x="12800745" y="5154960"/>
                <a:ext cx="169033" cy="82328"/>
              </a:xfrm>
              <a:custGeom>
                <a:avLst/>
                <a:gdLst>
                  <a:gd name="connsiteX0" fmla="*/ 0 w 169033"/>
                  <a:gd name="connsiteY0" fmla="*/ 82 h 82328"/>
                  <a:gd name="connsiteX1" fmla="*/ 96946 w 169033"/>
                  <a:gd name="connsiteY1" fmla="*/ 19968 h 82328"/>
                  <a:gd name="connsiteX2" fmla="*/ 169034 w 169033"/>
                  <a:gd name="connsiteY2" fmla="*/ 82113 h 82328"/>
                  <a:gd name="connsiteX3" fmla="*/ 72088 w 169033"/>
                  <a:gd name="connsiteY3" fmla="*/ 62227 h 82328"/>
                  <a:gd name="connsiteX4" fmla="*/ 0 w 169033"/>
                  <a:gd name="connsiteY4" fmla="*/ 82 h 8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33" h="82328">
                    <a:moveTo>
                      <a:pt x="0" y="82"/>
                    </a:moveTo>
                    <a:cubicBezTo>
                      <a:pt x="0" y="82"/>
                      <a:pt x="49716" y="-2404"/>
                      <a:pt x="96946" y="19968"/>
                    </a:cubicBezTo>
                    <a:cubicBezTo>
                      <a:pt x="142933" y="42341"/>
                      <a:pt x="169034" y="82113"/>
                      <a:pt x="169034" y="82113"/>
                    </a:cubicBezTo>
                    <a:cubicBezTo>
                      <a:pt x="169034" y="82113"/>
                      <a:pt x="119318" y="85842"/>
                      <a:pt x="72088" y="62227"/>
                    </a:cubicBezTo>
                    <a:cubicBezTo>
                      <a:pt x="24858" y="39855"/>
                      <a:pt x="0" y="82"/>
                      <a:pt x="0" y="82"/>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46" name="Graphic 107">
                <a:extLst>
                  <a:ext uri="{FF2B5EF4-FFF2-40B4-BE49-F238E27FC236}">
                    <a16:creationId xmlns:a16="http://schemas.microsoft.com/office/drawing/2014/main" id="{B97B0EA2-B486-4E16-4055-A0CFCE84E4F1}"/>
                  </a:ext>
                </a:extLst>
              </p:cNvPr>
              <p:cNvSpPr/>
              <p:nvPr/>
            </p:nvSpPr>
            <p:spPr>
              <a:xfrm>
                <a:off x="12494993" y="5031913"/>
                <a:ext cx="176490" cy="82195"/>
              </a:xfrm>
              <a:custGeom>
                <a:avLst/>
                <a:gdLst>
                  <a:gd name="connsiteX0" fmla="*/ 0 w 176490"/>
                  <a:gd name="connsiteY0" fmla="*/ 82113 h 82195"/>
                  <a:gd name="connsiteX1" fmla="*/ 99432 w 176490"/>
                  <a:gd name="connsiteY1" fmla="*/ 62227 h 82195"/>
                  <a:gd name="connsiteX2" fmla="*/ 176491 w 176490"/>
                  <a:gd name="connsiteY2" fmla="*/ 82 h 82195"/>
                  <a:gd name="connsiteX3" fmla="*/ 77059 w 176490"/>
                  <a:gd name="connsiteY3" fmla="*/ 19968 h 82195"/>
                  <a:gd name="connsiteX4" fmla="*/ 0 w 176490"/>
                  <a:gd name="connsiteY4" fmla="*/ 82113 h 82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90" h="82195">
                    <a:moveTo>
                      <a:pt x="0" y="82113"/>
                    </a:moveTo>
                    <a:cubicBezTo>
                      <a:pt x="0" y="82113"/>
                      <a:pt x="50959" y="84599"/>
                      <a:pt x="99432" y="62227"/>
                    </a:cubicBezTo>
                    <a:cubicBezTo>
                      <a:pt x="147904" y="39855"/>
                      <a:pt x="176491" y="82"/>
                      <a:pt x="176491" y="82"/>
                    </a:cubicBezTo>
                    <a:cubicBezTo>
                      <a:pt x="176491" y="82"/>
                      <a:pt x="125532" y="-2404"/>
                      <a:pt x="77059" y="19968"/>
                    </a:cubicBezTo>
                    <a:cubicBezTo>
                      <a:pt x="28587" y="42341"/>
                      <a:pt x="0" y="82113"/>
                      <a:pt x="0" y="82113"/>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47" name="Graphic 107">
                <a:extLst>
                  <a:ext uri="{FF2B5EF4-FFF2-40B4-BE49-F238E27FC236}">
                    <a16:creationId xmlns:a16="http://schemas.microsoft.com/office/drawing/2014/main" id="{00237687-65F9-5FA6-06CF-B43E1A0ADDEF}"/>
                  </a:ext>
                </a:extLst>
              </p:cNvPr>
              <p:cNvSpPr/>
              <p:nvPr/>
            </p:nvSpPr>
            <p:spPr>
              <a:xfrm>
                <a:off x="12503693" y="5126110"/>
                <a:ext cx="167790" cy="65321"/>
              </a:xfrm>
              <a:custGeom>
                <a:avLst/>
                <a:gdLst>
                  <a:gd name="connsiteX0" fmla="*/ 0 w 167790"/>
                  <a:gd name="connsiteY0" fmla="*/ 1589 h 65321"/>
                  <a:gd name="connsiteX1" fmla="*/ 94460 w 167790"/>
                  <a:gd name="connsiteY1" fmla="*/ 11532 h 65321"/>
                  <a:gd name="connsiteX2" fmla="*/ 167791 w 167790"/>
                  <a:gd name="connsiteY2" fmla="*/ 63733 h 65321"/>
                  <a:gd name="connsiteX3" fmla="*/ 73331 w 167790"/>
                  <a:gd name="connsiteY3" fmla="*/ 53790 h 65321"/>
                  <a:gd name="connsiteX4" fmla="*/ 0 w 167790"/>
                  <a:gd name="connsiteY4" fmla="*/ 1589 h 6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90" h="65321">
                    <a:moveTo>
                      <a:pt x="0" y="1589"/>
                    </a:moveTo>
                    <a:cubicBezTo>
                      <a:pt x="0" y="1589"/>
                      <a:pt x="48473" y="-5869"/>
                      <a:pt x="94460" y="11532"/>
                    </a:cubicBezTo>
                    <a:cubicBezTo>
                      <a:pt x="140447" y="28932"/>
                      <a:pt x="167791" y="63733"/>
                      <a:pt x="167791" y="63733"/>
                    </a:cubicBezTo>
                    <a:cubicBezTo>
                      <a:pt x="167791" y="63733"/>
                      <a:pt x="119318" y="71191"/>
                      <a:pt x="73331" y="53790"/>
                    </a:cubicBezTo>
                    <a:cubicBezTo>
                      <a:pt x="27344" y="36390"/>
                      <a:pt x="0" y="1589"/>
                      <a:pt x="0" y="15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48" name="Graphic 107">
                <a:extLst>
                  <a:ext uri="{FF2B5EF4-FFF2-40B4-BE49-F238E27FC236}">
                    <a16:creationId xmlns:a16="http://schemas.microsoft.com/office/drawing/2014/main" id="{BBA26081-2C49-4B6F-7663-FAEE5E944D22}"/>
                  </a:ext>
                </a:extLst>
              </p:cNvPr>
              <p:cNvSpPr/>
              <p:nvPr/>
            </p:nvSpPr>
            <p:spPr>
              <a:xfrm>
                <a:off x="12657812" y="5056301"/>
                <a:ext cx="187677" cy="55792"/>
              </a:xfrm>
              <a:custGeom>
                <a:avLst/>
                <a:gdLst>
                  <a:gd name="connsiteX0" fmla="*/ 0 w 187677"/>
                  <a:gd name="connsiteY0" fmla="*/ 50268 h 55792"/>
                  <a:gd name="connsiteX1" fmla="*/ 99432 w 187677"/>
                  <a:gd name="connsiteY1" fmla="*/ 50268 h 55792"/>
                  <a:gd name="connsiteX2" fmla="*/ 187677 w 187677"/>
                  <a:gd name="connsiteY2" fmla="*/ 5524 h 55792"/>
                  <a:gd name="connsiteX3" fmla="*/ 88245 w 187677"/>
                  <a:gd name="connsiteY3" fmla="*/ 5524 h 55792"/>
                  <a:gd name="connsiteX4" fmla="*/ 0 w 187677"/>
                  <a:gd name="connsiteY4" fmla="*/ 50268 h 5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77" h="55792">
                    <a:moveTo>
                      <a:pt x="0" y="50268"/>
                    </a:moveTo>
                    <a:cubicBezTo>
                      <a:pt x="0" y="50268"/>
                      <a:pt x="47230" y="62697"/>
                      <a:pt x="99432" y="50268"/>
                    </a:cubicBezTo>
                    <a:cubicBezTo>
                      <a:pt x="151633" y="37839"/>
                      <a:pt x="187677" y="5524"/>
                      <a:pt x="187677" y="5524"/>
                    </a:cubicBezTo>
                    <a:cubicBezTo>
                      <a:pt x="187677" y="5524"/>
                      <a:pt x="139204" y="-6905"/>
                      <a:pt x="88245" y="5524"/>
                    </a:cubicBezTo>
                    <a:cubicBezTo>
                      <a:pt x="36044" y="17953"/>
                      <a:pt x="0" y="50268"/>
                      <a:pt x="0" y="5026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49" name="Graphic 107">
                <a:extLst>
                  <a:ext uri="{FF2B5EF4-FFF2-40B4-BE49-F238E27FC236}">
                    <a16:creationId xmlns:a16="http://schemas.microsoft.com/office/drawing/2014/main" id="{2A1BF307-05A8-06EC-FC53-9C97B31FDC94}"/>
                  </a:ext>
                </a:extLst>
              </p:cNvPr>
              <p:cNvSpPr/>
              <p:nvPr/>
            </p:nvSpPr>
            <p:spPr>
              <a:xfrm>
                <a:off x="12659055" y="5118998"/>
                <a:ext cx="136718" cy="105646"/>
              </a:xfrm>
              <a:custGeom>
                <a:avLst/>
                <a:gdLst>
                  <a:gd name="connsiteX0" fmla="*/ 0 w 136718"/>
                  <a:gd name="connsiteY0" fmla="*/ 0 h 105646"/>
                  <a:gd name="connsiteX1" fmla="*/ 52202 w 136718"/>
                  <a:gd name="connsiteY1" fmla="*/ 70845 h 105646"/>
                  <a:gd name="connsiteX2" fmla="*/ 136719 w 136718"/>
                  <a:gd name="connsiteY2" fmla="*/ 105646 h 105646"/>
                  <a:gd name="connsiteX3" fmla="*/ 84517 w 136718"/>
                  <a:gd name="connsiteY3" fmla="*/ 34801 h 105646"/>
                  <a:gd name="connsiteX4" fmla="*/ 0 w 136718"/>
                  <a:gd name="connsiteY4" fmla="*/ 0 h 105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18" h="105646">
                    <a:moveTo>
                      <a:pt x="0" y="0"/>
                    </a:moveTo>
                    <a:cubicBezTo>
                      <a:pt x="0" y="0"/>
                      <a:pt x="14915" y="42258"/>
                      <a:pt x="52202" y="70845"/>
                    </a:cubicBezTo>
                    <a:cubicBezTo>
                      <a:pt x="89488" y="100675"/>
                      <a:pt x="136719" y="105646"/>
                      <a:pt x="136719" y="105646"/>
                    </a:cubicBezTo>
                    <a:cubicBezTo>
                      <a:pt x="136719" y="105646"/>
                      <a:pt x="121804" y="63388"/>
                      <a:pt x="84517" y="34801"/>
                    </a:cubicBezTo>
                    <a:cubicBezTo>
                      <a:pt x="47230" y="6214"/>
                      <a:pt x="0" y="0"/>
                      <a:pt x="0" y="0"/>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50" name="Graphic 107">
                <a:extLst>
                  <a:ext uri="{FF2B5EF4-FFF2-40B4-BE49-F238E27FC236}">
                    <a16:creationId xmlns:a16="http://schemas.microsoft.com/office/drawing/2014/main" id="{5CAD7C2F-1EA3-897B-C337-8DC0BE76BFDE}"/>
                  </a:ext>
                </a:extLst>
              </p:cNvPr>
              <p:cNvSpPr/>
              <p:nvPr/>
            </p:nvSpPr>
            <p:spPr>
              <a:xfrm>
                <a:off x="12801988" y="5081674"/>
                <a:ext cx="193891" cy="62722"/>
              </a:xfrm>
              <a:custGeom>
                <a:avLst/>
                <a:gdLst>
                  <a:gd name="connsiteX0" fmla="*/ 0 w 193891"/>
                  <a:gd name="connsiteY0" fmla="*/ 59696 h 62722"/>
                  <a:gd name="connsiteX1" fmla="*/ 105646 w 193891"/>
                  <a:gd name="connsiteY1" fmla="*/ 53481 h 62722"/>
                  <a:gd name="connsiteX2" fmla="*/ 193891 w 193891"/>
                  <a:gd name="connsiteY2" fmla="*/ 2523 h 62722"/>
                  <a:gd name="connsiteX3" fmla="*/ 88245 w 193891"/>
                  <a:gd name="connsiteY3" fmla="*/ 8737 h 62722"/>
                  <a:gd name="connsiteX4" fmla="*/ 0 w 193891"/>
                  <a:gd name="connsiteY4" fmla="*/ 59696 h 62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91" h="62722">
                    <a:moveTo>
                      <a:pt x="0" y="59696"/>
                    </a:moveTo>
                    <a:cubicBezTo>
                      <a:pt x="0" y="59696"/>
                      <a:pt x="52201" y="69639"/>
                      <a:pt x="105646" y="53481"/>
                    </a:cubicBezTo>
                    <a:cubicBezTo>
                      <a:pt x="159090" y="37324"/>
                      <a:pt x="193891" y="2523"/>
                      <a:pt x="193891" y="2523"/>
                    </a:cubicBezTo>
                    <a:cubicBezTo>
                      <a:pt x="193891" y="2523"/>
                      <a:pt x="141690" y="-6178"/>
                      <a:pt x="88245" y="8737"/>
                    </a:cubicBezTo>
                    <a:cubicBezTo>
                      <a:pt x="33558" y="24895"/>
                      <a:pt x="0" y="59696"/>
                      <a:pt x="0" y="59696"/>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51" name="Graphic 107">
                <a:extLst>
                  <a:ext uri="{FF2B5EF4-FFF2-40B4-BE49-F238E27FC236}">
                    <a16:creationId xmlns:a16="http://schemas.microsoft.com/office/drawing/2014/main" id="{F5154BDD-FC85-6058-E9D2-9057E3538976}"/>
                  </a:ext>
                </a:extLst>
              </p:cNvPr>
              <p:cNvSpPr/>
              <p:nvPr/>
            </p:nvSpPr>
            <p:spPr>
              <a:xfrm>
                <a:off x="12989665" y="5043181"/>
                <a:ext cx="130503" cy="106889"/>
              </a:xfrm>
              <a:custGeom>
                <a:avLst/>
                <a:gdLst>
                  <a:gd name="connsiteX0" fmla="*/ 0 w 130503"/>
                  <a:gd name="connsiteY0" fmla="*/ 106889 h 106889"/>
                  <a:gd name="connsiteX1" fmla="*/ 80788 w 130503"/>
                  <a:gd name="connsiteY1" fmla="*/ 68359 h 106889"/>
                  <a:gd name="connsiteX2" fmla="*/ 130504 w 130503"/>
                  <a:gd name="connsiteY2" fmla="*/ 0 h 106889"/>
                  <a:gd name="connsiteX3" fmla="*/ 49716 w 130503"/>
                  <a:gd name="connsiteY3" fmla="*/ 38530 h 106889"/>
                  <a:gd name="connsiteX4" fmla="*/ 0 w 130503"/>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03" h="106889">
                    <a:moveTo>
                      <a:pt x="0" y="106889"/>
                    </a:moveTo>
                    <a:cubicBezTo>
                      <a:pt x="0" y="106889"/>
                      <a:pt x="44744" y="98189"/>
                      <a:pt x="80788" y="68359"/>
                    </a:cubicBezTo>
                    <a:cubicBezTo>
                      <a:pt x="116832" y="38530"/>
                      <a:pt x="130504" y="0"/>
                      <a:pt x="130504" y="0"/>
                    </a:cubicBezTo>
                    <a:cubicBezTo>
                      <a:pt x="130504" y="0"/>
                      <a:pt x="85760" y="8700"/>
                      <a:pt x="49716" y="38530"/>
                    </a:cubicBezTo>
                    <a:cubicBezTo>
                      <a:pt x="13672" y="68359"/>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52" name="Graphic 107">
                <a:extLst>
                  <a:ext uri="{FF2B5EF4-FFF2-40B4-BE49-F238E27FC236}">
                    <a16:creationId xmlns:a16="http://schemas.microsoft.com/office/drawing/2014/main" id="{AA83B019-E2FB-3D8D-FDC5-0457A404D943}"/>
                  </a:ext>
                </a:extLst>
              </p:cNvPr>
              <p:cNvSpPr/>
              <p:nvPr/>
            </p:nvSpPr>
            <p:spPr>
              <a:xfrm>
                <a:off x="13113954" y="5019566"/>
                <a:ext cx="170276" cy="106889"/>
              </a:xfrm>
              <a:custGeom>
                <a:avLst/>
                <a:gdLst>
                  <a:gd name="connsiteX0" fmla="*/ 0 w 170276"/>
                  <a:gd name="connsiteY0" fmla="*/ 106889 h 106889"/>
                  <a:gd name="connsiteX1" fmla="*/ 100675 w 170276"/>
                  <a:gd name="connsiteY1" fmla="*/ 75817 h 106889"/>
                  <a:gd name="connsiteX2" fmla="*/ 170277 w 170276"/>
                  <a:gd name="connsiteY2" fmla="*/ 0 h 106889"/>
                  <a:gd name="connsiteX3" fmla="*/ 70845 w 170276"/>
                  <a:gd name="connsiteY3" fmla="*/ 34801 h 106889"/>
                  <a:gd name="connsiteX4" fmla="*/ 0 w 170276"/>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6" h="106889">
                    <a:moveTo>
                      <a:pt x="0" y="106889"/>
                    </a:moveTo>
                    <a:cubicBezTo>
                      <a:pt x="0" y="106889"/>
                      <a:pt x="53445" y="104403"/>
                      <a:pt x="100675" y="75817"/>
                    </a:cubicBezTo>
                    <a:cubicBezTo>
                      <a:pt x="147905" y="45987"/>
                      <a:pt x="170277" y="0"/>
                      <a:pt x="170277" y="0"/>
                    </a:cubicBezTo>
                    <a:cubicBezTo>
                      <a:pt x="170277" y="0"/>
                      <a:pt x="116832" y="4972"/>
                      <a:pt x="70845" y="34801"/>
                    </a:cubicBezTo>
                    <a:cubicBezTo>
                      <a:pt x="22372" y="63388"/>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353" name="Graphic 107">
                <a:extLst>
                  <a:ext uri="{FF2B5EF4-FFF2-40B4-BE49-F238E27FC236}">
                    <a16:creationId xmlns:a16="http://schemas.microsoft.com/office/drawing/2014/main" id="{8E6BCEF8-E491-3911-D581-25028651E957}"/>
                  </a:ext>
                </a:extLst>
              </p:cNvPr>
              <p:cNvSpPr/>
              <p:nvPr/>
            </p:nvSpPr>
            <p:spPr>
              <a:xfrm>
                <a:off x="12973507" y="5155792"/>
                <a:ext cx="175248" cy="45730"/>
              </a:xfrm>
              <a:custGeom>
                <a:avLst/>
                <a:gdLst>
                  <a:gd name="connsiteX0" fmla="*/ 0 w 175248"/>
                  <a:gd name="connsiteY0" fmla="*/ 15408 h 45730"/>
                  <a:gd name="connsiteX1" fmla="*/ 85760 w 175248"/>
                  <a:gd name="connsiteY1" fmla="*/ 45237 h 45730"/>
                  <a:gd name="connsiteX2" fmla="*/ 175248 w 175248"/>
                  <a:gd name="connsiteY2" fmla="*/ 30323 h 45730"/>
                  <a:gd name="connsiteX3" fmla="*/ 88246 w 175248"/>
                  <a:gd name="connsiteY3" fmla="*/ 493 h 45730"/>
                  <a:gd name="connsiteX4" fmla="*/ 0 w 175248"/>
                  <a:gd name="connsiteY4" fmla="*/ 15408 h 45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48" h="45730">
                    <a:moveTo>
                      <a:pt x="0" y="15408"/>
                    </a:moveTo>
                    <a:cubicBezTo>
                      <a:pt x="0" y="15408"/>
                      <a:pt x="38530" y="41509"/>
                      <a:pt x="85760" y="45237"/>
                    </a:cubicBezTo>
                    <a:cubicBezTo>
                      <a:pt x="134232" y="48966"/>
                      <a:pt x="175248" y="30323"/>
                      <a:pt x="175248" y="30323"/>
                    </a:cubicBezTo>
                    <a:cubicBezTo>
                      <a:pt x="175248" y="30323"/>
                      <a:pt x="136718" y="4222"/>
                      <a:pt x="88246" y="493"/>
                    </a:cubicBezTo>
                    <a:cubicBezTo>
                      <a:pt x="39773" y="-3236"/>
                      <a:pt x="0" y="15408"/>
                      <a:pt x="0" y="1540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sp>
          <p:nvSpPr>
            <p:cNvPr id="130" name="Graphic 107">
              <a:extLst>
                <a:ext uri="{FF2B5EF4-FFF2-40B4-BE49-F238E27FC236}">
                  <a16:creationId xmlns:a16="http://schemas.microsoft.com/office/drawing/2014/main" id="{59952F98-5BA7-AF94-35CC-546AB77D4824}"/>
                </a:ext>
              </a:extLst>
            </p:cNvPr>
            <p:cNvSpPr/>
            <p:nvPr/>
          </p:nvSpPr>
          <p:spPr>
            <a:xfrm>
              <a:off x="11990378" y="4662855"/>
              <a:ext cx="580431" cy="916014"/>
            </a:xfrm>
            <a:custGeom>
              <a:avLst/>
              <a:gdLst>
                <a:gd name="connsiteX0" fmla="*/ 494672 w 580431"/>
                <a:gd name="connsiteY0" fmla="*/ 471058 h 916014"/>
                <a:gd name="connsiteX1" fmla="*/ 351739 w 580431"/>
                <a:gd name="connsiteY1" fmla="*/ 529474 h 916014"/>
                <a:gd name="connsiteX2" fmla="*/ 345525 w 580431"/>
                <a:gd name="connsiteY2" fmla="*/ 497159 h 916014"/>
                <a:gd name="connsiteX3" fmla="*/ 345525 w 580431"/>
                <a:gd name="connsiteY3" fmla="*/ 497159 h 916014"/>
                <a:gd name="connsiteX4" fmla="*/ 345525 w 580431"/>
                <a:gd name="connsiteY4" fmla="*/ 497159 h 916014"/>
                <a:gd name="connsiteX5" fmla="*/ 219992 w 580431"/>
                <a:gd name="connsiteY5" fmla="*/ 575461 h 916014"/>
                <a:gd name="connsiteX6" fmla="*/ 219992 w 580431"/>
                <a:gd name="connsiteY6" fmla="*/ 575461 h 916014"/>
                <a:gd name="connsiteX7" fmla="*/ 288352 w 580431"/>
                <a:gd name="connsiteY7" fmla="*/ 223721 h 916014"/>
                <a:gd name="connsiteX8" fmla="*/ 293323 w 580431"/>
                <a:gd name="connsiteY8" fmla="*/ 223721 h 916014"/>
                <a:gd name="connsiteX9" fmla="*/ 293323 w 580431"/>
                <a:gd name="connsiteY9" fmla="*/ 224964 h 916014"/>
                <a:gd name="connsiteX10" fmla="*/ 345525 w 580431"/>
                <a:gd name="connsiteY10" fmla="*/ 497159 h 916014"/>
                <a:gd name="connsiteX11" fmla="*/ 490943 w 580431"/>
                <a:gd name="connsiteY11" fmla="*/ 454900 h 916014"/>
                <a:gd name="connsiteX12" fmla="*/ 402698 w 580431"/>
                <a:gd name="connsiteY12" fmla="*/ 0 h 916014"/>
                <a:gd name="connsiteX13" fmla="*/ 176491 w 580431"/>
                <a:gd name="connsiteY13" fmla="*/ 0 h 916014"/>
                <a:gd name="connsiteX14" fmla="*/ 0 w 580431"/>
                <a:gd name="connsiteY14" fmla="*/ 913529 h 916014"/>
                <a:gd name="connsiteX15" fmla="*/ 154119 w 580431"/>
                <a:gd name="connsiteY15" fmla="*/ 913529 h 916014"/>
                <a:gd name="connsiteX16" fmla="*/ 192649 w 580431"/>
                <a:gd name="connsiteY16" fmla="*/ 717151 h 916014"/>
                <a:gd name="connsiteX17" fmla="*/ 195135 w 580431"/>
                <a:gd name="connsiteY17" fmla="*/ 710937 h 916014"/>
                <a:gd name="connsiteX18" fmla="*/ 351739 w 580431"/>
                <a:gd name="connsiteY18" fmla="*/ 530717 h 916014"/>
                <a:gd name="connsiteX19" fmla="*/ 426313 w 580431"/>
                <a:gd name="connsiteY19" fmla="*/ 916015 h 916014"/>
                <a:gd name="connsiteX20" fmla="*/ 580432 w 580431"/>
                <a:gd name="connsiteY20" fmla="*/ 916015 h 916014"/>
                <a:gd name="connsiteX21" fmla="*/ 494672 w 580431"/>
                <a:gd name="connsiteY21" fmla="*/ 471058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0431" h="916014">
                  <a:moveTo>
                    <a:pt x="494672" y="471058"/>
                  </a:moveTo>
                  <a:cubicBezTo>
                    <a:pt x="437499" y="484730"/>
                    <a:pt x="390269" y="504616"/>
                    <a:pt x="351739" y="529474"/>
                  </a:cubicBezTo>
                  <a:lnTo>
                    <a:pt x="345525" y="497159"/>
                  </a:lnTo>
                  <a:cubicBezTo>
                    <a:pt x="345525" y="497159"/>
                    <a:pt x="345525" y="497159"/>
                    <a:pt x="345525" y="497159"/>
                  </a:cubicBezTo>
                  <a:lnTo>
                    <a:pt x="345525" y="497159"/>
                  </a:lnTo>
                  <a:cubicBezTo>
                    <a:pt x="305752" y="514559"/>
                    <a:pt x="262251" y="540660"/>
                    <a:pt x="219992" y="575461"/>
                  </a:cubicBezTo>
                  <a:lnTo>
                    <a:pt x="219992" y="575461"/>
                  </a:lnTo>
                  <a:lnTo>
                    <a:pt x="288352" y="223721"/>
                  </a:lnTo>
                  <a:lnTo>
                    <a:pt x="293323" y="223721"/>
                  </a:lnTo>
                  <a:lnTo>
                    <a:pt x="293323" y="224964"/>
                  </a:lnTo>
                  <a:lnTo>
                    <a:pt x="345525" y="497159"/>
                  </a:lnTo>
                  <a:cubicBezTo>
                    <a:pt x="422584" y="462357"/>
                    <a:pt x="484729" y="454900"/>
                    <a:pt x="490943" y="454900"/>
                  </a:cubicBezTo>
                  <a:lnTo>
                    <a:pt x="402698" y="0"/>
                  </a:lnTo>
                  <a:lnTo>
                    <a:pt x="176491" y="0"/>
                  </a:lnTo>
                  <a:lnTo>
                    <a:pt x="0" y="913529"/>
                  </a:lnTo>
                  <a:lnTo>
                    <a:pt x="154119" y="913529"/>
                  </a:lnTo>
                  <a:lnTo>
                    <a:pt x="192649" y="717151"/>
                  </a:lnTo>
                  <a:lnTo>
                    <a:pt x="195135" y="710937"/>
                  </a:lnTo>
                  <a:cubicBezTo>
                    <a:pt x="203835" y="689808"/>
                    <a:pt x="242364" y="597833"/>
                    <a:pt x="351739" y="530717"/>
                  </a:cubicBezTo>
                  <a:lnTo>
                    <a:pt x="426313" y="916015"/>
                  </a:lnTo>
                  <a:lnTo>
                    <a:pt x="580432" y="916015"/>
                  </a:lnTo>
                  <a:lnTo>
                    <a:pt x="494672" y="47105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pic>
        <p:nvPicPr>
          <p:cNvPr id="356" name="Picture 355" descr="VNEEP - Chương trình mục tiêu quốc gia về sử dụng năng lượng tiết kiệm và  hiệu quả">
            <a:extLst>
              <a:ext uri="{FF2B5EF4-FFF2-40B4-BE49-F238E27FC236}">
                <a16:creationId xmlns:a16="http://schemas.microsoft.com/office/drawing/2014/main" id="{4CFF7B53-C364-17BC-FBB2-29D07B7FF97B}"/>
              </a:ext>
            </a:extLst>
          </p:cNvPr>
          <p:cNvPicPr>
            <a:picLocks noChangeAspect="1" noChangeArrowheads="1"/>
          </p:cNvPicPr>
          <p:nvPr/>
        </p:nvPicPr>
        <p:blipFill>
          <a:blip r:embed="rId2">
            <a:alphaModFix amt="13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r="71521"/>
          <a:stretch>
            <a:fillRect/>
          </a:stretch>
        </p:blipFill>
        <p:spPr bwMode="auto">
          <a:xfrm>
            <a:off x="10066153" y="2953222"/>
            <a:ext cx="1935348" cy="2051753"/>
          </a:xfrm>
          <a:custGeom>
            <a:avLst/>
            <a:gdLst>
              <a:gd name="connsiteX0" fmla="*/ 0 w 838200"/>
              <a:gd name="connsiteY0" fmla="*/ 0 h 888618"/>
              <a:gd name="connsiteX1" fmla="*/ 838200 w 838200"/>
              <a:gd name="connsiteY1" fmla="*/ 0 h 888618"/>
              <a:gd name="connsiteX2" fmla="*/ 838200 w 838200"/>
              <a:gd name="connsiteY2" fmla="*/ 888618 h 888618"/>
              <a:gd name="connsiteX3" fmla="*/ 0 w 838200"/>
              <a:gd name="connsiteY3" fmla="*/ 888618 h 888618"/>
            </a:gdLst>
            <a:ahLst/>
            <a:cxnLst>
              <a:cxn ang="0">
                <a:pos x="connsiteX0" y="connsiteY0"/>
              </a:cxn>
              <a:cxn ang="0">
                <a:pos x="connsiteX1" y="connsiteY1"/>
              </a:cxn>
              <a:cxn ang="0">
                <a:pos x="connsiteX2" y="connsiteY2"/>
              </a:cxn>
              <a:cxn ang="0">
                <a:pos x="connsiteX3" y="connsiteY3"/>
              </a:cxn>
            </a:cxnLst>
            <a:rect l="l" t="t" r="r" b="b"/>
            <a:pathLst>
              <a:path w="838200" h="888618">
                <a:moveTo>
                  <a:pt x="0" y="0"/>
                </a:moveTo>
                <a:lnTo>
                  <a:pt x="838200" y="0"/>
                </a:lnTo>
                <a:lnTo>
                  <a:pt x="838200" y="888618"/>
                </a:lnTo>
                <a:lnTo>
                  <a:pt x="0" y="888618"/>
                </a:lnTo>
                <a:close/>
              </a:path>
            </a:pathLst>
          </a:custGeom>
          <a:noFill/>
          <a:effectLst/>
          <a:extLst>
            <a:ext uri="{909E8E84-426E-40DD-AFC4-6F175D3DCCD1}">
              <a14:hiddenFill xmlns:a14="http://schemas.microsoft.com/office/drawing/2010/main">
                <a:solidFill>
                  <a:srgbClr val="FFFFFF"/>
                </a:solidFill>
              </a14:hiddenFill>
            </a:ext>
          </a:extLst>
        </p:spPr>
      </p:pic>
      <p:grpSp>
        <p:nvGrpSpPr>
          <p:cNvPr id="673" name="Graphic 107">
            <a:extLst>
              <a:ext uri="{FF2B5EF4-FFF2-40B4-BE49-F238E27FC236}">
                <a16:creationId xmlns:a16="http://schemas.microsoft.com/office/drawing/2014/main" id="{812340D7-EAB7-31FE-7B8B-E85A463BCB1A}"/>
              </a:ext>
            </a:extLst>
          </p:cNvPr>
          <p:cNvGrpSpPr/>
          <p:nvPr/>
        </p:nvGrpSpPr>
        <p:grpSpPr>
          <a:xfrm>
            <a:off x="2241264" y="3355710"/>
            <a:ext cx="4875252" cy="1246776"/>
            <a:chOff x="9600292" y="4646698"/>
            <a:chExt cx="3683938" cy="942115"/>
          </a:xfrm>
          <a:solidFill>
            <a:schemeClr val="bg1">
              <a:alpha val="13000"/>
            </a:schemeClr>
          </a:solidFill>
        </p:grpSpPr>
        <p:sp>
          <p:nvSpPr>
            <p:cNvPr id="674" name="Graphic 107">
              <a:extLst>
                <a:ext uri="{FF2B5EF4-FFF2-40B4-BE49-F238E27FC236}">
                  <a16:creationId xmlns:a16="http://schemas.microsoft.com/office/drawing/2014/main" id="{ED6A52A6-F32A-E853-07D3-580DFAC94F91}"/>
                </a:ext>
              </a:extLst>
            </p:cNvPr>
            <p:cNvSpPr/>
            <p:nvPr/>
          </p:nvSpPr>
          <p:spPr>
            <a:xfrm>
              <a:off x="10993577" y="4660369"/>
              <a:ext cx="159090" cy="916014"/>
            </a:xfrm>
            <a:custGeom>
              <a:avLst/>
              <a:gdLst>
                <a:gd name="connsiteX0" fmla="*/ 0 w 159090"/>
                <a:gd name="connsiteY0" fmla="*/ 0 h 916014"/>
                <a:gd name="connsiteX1" fmla="*/ 159090 w 159090"/>
                <a:gd name="connsiteY1" fmla="*/ 0 h 916014"/>
                <a:gd name="connsiteX2" fmla="*/ 159090 w 159090"/>
                <a:gd name="connsiteY2" fmla="*/ 916015 h 916014"/>
                <a:gd name="connsiteX3" fmla="*/ 0 w 159090"/>
                <a:gd name="connsiteY3" fmla="*/ 916015 h 916014"/>
              </a:gdLst>
              <a:ahLst/>
              <a:cxnLst>
                <a:cxn ang="0">
                  <a:pos x="connsiteX0" y="connsiteY0"/>
                </a:cxn>
                <a:cxn ang="0">
                  <a:pos x="connsiteX1" y="connsiteY1"/>
                </a:cxn>
                <a:cxn ang="0">
                  <a:pos x="connsiteX2" y="connsiteY2"/>
                </a:cxn>
                <a:cxn ang="0">
                  <a:pos x="connsiteX3" y="connsiteY3"/>
                </a:cxn>
              </a:cxnLst>
              <a:rect l="l" t="t" r="r" b="b"/>
              <a:pathLst>
                <a:path w="159090" h="916014">
                  <a:moveTo>
                    <a:pt x="0" y="0"/>
                  </a:moveTo>
                  <a:lnTo>
                    <a:pt x="159090" y="0"/>
                  </a:lnTo>
                  <a:lnTo>
                    <a:pt x="159090" y="916015"/>
                  </a:lnTo>
                  <a:lnTo>
                    <a:pt x="0"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75" name="Graphic 107">
              <a:extLst>
                <a:ext uri="{FF2B5EF4-FFF2-40B4-BE49-F238E27FC236}">
                  <a16:creationId xmlns:a16="http://schemas.microsoft.com/office/drawing/2014/main" id="{A9577256-1E79-073E-682D-B59669FDFC3B}"/>
                </a:ext>
              </a:extLst>
            </p:cNvPr>
            <p:cNvSpPr/>
            <p:nvPr/>
          </p:nvSpPr>
          <p:spPr>
            <a:xfrm>
              <a:off x="9600292" y="4660369"/>
              <a:ext cx="550602" cy="916014"/>
            </a:xfrm>
            <a:custGeom>
              <a:avLst/>
              <a:gdLst>
                <a:gd name="connsiteX0" fmla="*/ 550602 w 550602"/>
                <a:gd name="connsiteY0" fmla="*/ 916015 h 916014"/>
                <a:gd name="connsiteX1" fmla="*/ 258522 w 550602"/>
                <a:gd name="connsiteY1" fmla="*/ 439985 h 916014"/>
                <a:gd name="connsiteX2" fmla="*/ 508344 w 550602"/>
                <a:gd name="connsiteY2" fmla="*/ 0 h 916014"/>
                <a:gd name="connsiteX3" fmla="*/ 349253 w 550602"/>
                <a:gd name="connsiteY3" fmla="*/ 0 h 916014"/>
                <a:gd name="connsiteX4" fmla="*/ 156605 w 550602"/>
                <a:gd name="connsiteY4" fmla="*/ 343039 h 916014"/>
                <a:gd name="connsiteX5" fmla="*/ 156605 w 550602"/>
                <a:gd name="connsiteY5" fmla="*/ 0 h 916014"/>
                <a:gd name="connsiteX6" fmla="*/ 0 w 550602"/>
                <a:gd name="connsiteY6" fmla="*/ 0 h 916014"/>
                <a:gd name="connsiteX7" fmla="*/ 0 w 550602"/>
                <a:gd name="connsiteY7" fmla="*/ 916015 h 916014"/>
                <a:gd name="connsiteX8" fmla="*/ 156605 w 550602"/>
                <a:gd name="connsiteY8" fmla="*/ 916015 h 916014"/>
                <a:gd name="connsiteX9" fmla="*/ 156605 w 550602"/>
                <a:gd name="connsiteY9" fmla="*/ 559303 h 916014"/>
                <a:gd name="connsiteX10" fmla="*/ 380326 w 550602"/>
                <a:gd name="connsiteY10" fmla="*/ 916015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0602" h="916014">
                  <a:moveTo>
                    <a:pt x="550602" y="916015"/>
                  </a:moveTo>
                  <a:lnTo>
                    <a:pt x="258522" y="439985"/>
                  </a:lnTo>
                  <a:lnTo>
                    <a:pt x="508344" y="0"/>
                  </a:lnTo>
                  <a:lnTo>
                    <a:pt x="349253" y="0"/>
                  </a:lnTo>
                  <a:lnTo>
                    <a:pt x="156605" y="343039"/>
                  </a:lnTo>
                  <a:lnTo>
                    <a:pt x="156605" y="0"/>
                  </a:lnTo>
                  <a:lnTo>
                    <a:pt x="0" y="0"/>
                  </a:lnTo>
                  <a:lnTo>
                    <a:pt x="0" y="916015"/>
                  </a:lnTo>
                  <a:lnTo>
                    <a:pt x="156605" y="916015"/>
                  </a:lnTo>
                  <a:lnTo>
                    <a:pt x="156605" y="559303"/>
                  </a:lnTo>
                  <a:lnTo>
                    <a:pt x="380326" y="916015"/>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nvGrpSpPr>
            <p:cNvPr id="676" name="Graphic 107">
              <a:extLst>
                <a:ext uri="{FF2B5EF4-FFF2-40B4-BE49-F238E27FC236}">
                  <a16:creationId xmlns:a16="http://schemas.microsoft.com/office/drawing/2014/main" id="{B285F19A-AFE3-22D9-B96A-F5072B1618F8}"/>
                </a:ext>
              </a:extLst>
            </p:cNvPr>
            <p:cNvGrpSpPr/>
            <p:nvPr/>
          </p:nvGrpSpPr>
          <p:grpSpPr>
            <a:xfrm>
              <a:off x="10260269" y="4646698"/>
              <a:ext cx="1602090" cy="942115"/>
              <a:chOff x="10260269" y="4646698"/>
              <a:chExt cx="1602090" cy="942115"/>
            </a:xfrm>
            <a:grpFill/>
          </p:grpSpPr>
          <p:sp>
            <p:nvSpPr>
              <p:cNvPr id="688" name="Graphic 107">
                <a:extLst>
                  <a:ext uri="{FF2B5EF4-FFF2-40B4-BE49-F238E27FC236}">
                    <a16:creationId xmlns:a16="http://schemas.microsoft.com/office/drawing/2014/main" id="{11131E26-425F-BC17-064D-8DF189966C49}"/>
                  </a:ext>
                </a:extLst>
              </p:cNvPr>
              <p:cNvSpPr/>
              <p:nvPr/>
            </p:nvSpPr>
            <p:spPr>
              <a:xfrm>
                <a:off x="10260269" y="4646698"/>
                <a:ext cx="497297" cy="942115"/>
              </a:xfrm>
              <a:custGeom>
                <a:avLst/>
                <a:gdLst>
                  <a:gd name="connsiteX0" fmla="*/ 444956 w 497297"/>
                  <a:gd name="connsiteY0" fmla="*/ 44744 h 942115"/>
                  <a:gd name="connsiteX1" fmla="*/ 248579 w 497297"/>
                  <a:gd name="connsiteY1" fmla="*/ 0 h 942115"/>
                  <a:gd name="connsiteX2" fmla="*/ 52202 w 497297"/>
                  <a:gd name="connsiteY2" fmla="*/ 44744 h 942115"/>
                  <a:gd name="connsiteX3" fmla="*/ 0 w 497297"/>
                  <a:gd name="connsiteY3" fmla="*/ 174005 h 942115"/>
                  <a:gd name="connsiteX4" fmla="*/ 0 w 497297"/>
                  <a:gd name="connsiteY4" fmla="*/ 768110 h 942115"/>
                  <a:gd name="connsiteX5" fmla="*/ 52202 w 497297"/>
                  <a:gd name="connsiteY5" fmla="*/ 897371 h 942115"/>
                  <a:gd name="connsiteX6" fmla="*/ 248579 w 497297"/>
                  <a:gd name="connsiteY6" fmla="*/ 942116 h 942115"/>
                  <a:gd name="connsiteX7" fmla="*/ 444956 w 497297"/>
                  <a:gd name="connsiteY7" fmla="*/ 897371 h 942115"/>
                  <a:gd name="connsiteX8" fmla="*/ 497158 w 497297"/>
                  <a:gd name="connsiteY8" fmla="*/ 768110 h 942115"/>
                  <a:gd name="connsiteX9" fmla="*/ 497158 w 497297"/>
                  <a:gd name="connsiteY9" fmla="*/ 174005 h 942115"/>
                  <a:gd name="connsiteX10" fmla="*/ 444956 w 497297"/>
                  <a:gd name="connsiteY10" fmla="*/ 44744 h 942115"/>
                  <a:gd name="connsiteX11" fmla="*/ 343039 w 497297"/>
                  <a:gd name="connsiteY11" fmla="*/ 784268 h 942115"/>
                  <a:gd name="connsiteX12" fmla="*/ 248579 w 497297"/>
                  <a:gd name="connsiteY12" fmla="*/ 871270 h 942115"/>
                  <a:gd name="connsiteX13" fmla="*/ 154119 w 497297"/>
                  <a:gd name="connsiteY13" fmla="*/ 784268 h 942115"/>
                  <a:gd name="connsiteX14" fmla="*/ 154119 w 497297"/>
                  <a:gd name="connsiteY14" fmla="*/ 157848 h 942115"/>
                  <a:gd name="connsiteX15" fmla="*/ 248579 w 497297"/>
                  <a:gd name="connsiteY15" fmla="*/ 70845 h 942115"/>
                  <a:gd name="connsiteX16" fmla="*/ 343039 w 497297"/>
                  <a:gd name="connsiteY16" fmla="*/ 157848 h 942115"/>
                  <a:gd name="connsiteX17" fmla="*/ 343039 w 497297"/>
                  <a:gd name="connsiteY17" fmla="*/ 784268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297" h="942115">
                    <a:moveTo>
                      <a:pt x="444956" y="44744"/>
                    </a:moveTo>
                    <a:cubicBezTo>
                      <a:pt x="397726" y="7457"/>
                      <a:pt x="340553" y="0"/>
                      <a:pt x="248579" y="0"/>
                    </a:cubicBezTo>
                    <a:cubicBezTo>
                      <a:pt x="156605" y="0"/>
                      <a:pt x="99432" y="7457"/>
                      <a:pt x="52202" y="44744"/>
                    </a:cubicBezTo>
                    <a:cubicBezTo>
                      <a:pt x="4972" y="82031"/>
                      <a:pt x="0" y="121804"/>
                      <a:pt x="0" y="174005"/>
                    </a:cubicBezTo>
                    <a:lnTo>
                      <a:pt x="0" y="768110"/>
                    </a:lnTo>
                    <a:cubicBezTo>
                      <a:pt x="0" y="821555"/>
                      <a:pt x="4972" y="861327"/>
                      <a:pt x="52202" y="897371"/>
                    </a:cubicBezTo>
                    <a:cubicBezTo>
                      <a:pt x="99432" y="934658"/>
                      <a:pt x="156605" y="942116"/>
                      <a:pt x="248579" y="942116"/>
                    </a:cubicBezTo>
                    <a:cubicBezTo>
                      <a:pt x="340553" y="942116"/>
                      <a:pt x="397726" y="934658"/>
                      <a:pt x="444956" y="897371"/>
                    </a:cubicBezTo>
                    <a:cubicBezTo>
                      <a:pt x="492186" y="860084"/>
                      <a:pt x="497158" y="821555"/>
                      <a:pt x="497158" y="768110"/>
                    </a:cubicBezTo>
                    <a:lnTo>
                      <a:pt x="497158" y="174005"/>
                    </a:lnTo>
                    <a:cubicBezTo>
                      <a:pt x="498401" y="120561"/>
                      <a:pt x="492186" y="80788"/>
                      <a:pt x="444956" y="44744"/>
                    </a:cubicBezTo>
                    <a:close/>
                    <a:moveTo>
                      <a:pt x="343039" y="784268"/>
                    </a:moveTo>
                    <a:cubicBezTo>
                      <a:pt x="343039" y="846412"/>
                      <a:pt x="314452" y="871270"/>
                      <a:pt x="248579" y="871270"/>
                    </a:cubicBezTo>
                    <a:cubicBezTo>
                      <a:pt x="182705" y="871270"/>
                      <a:pt x="154119" y="846412"/>
                      <a:pt x="154119" y="784268"/>
                    </a:cubicBezTo>
                    <a:lnTo>
                      <a:pt x="154119" y="157848"/>
                    </a:lnTo>
                    <a:cubicBezTo>
                      <a:pt x="154119" y="95703"/>
                      <a:pt x="182705" y="70845"/>
                      <a:pt x="248579" y="70845"/>
                    </a:cubicBezTo>
                    <a:cubicBezTo>
                      <a:pt x="314452" y="70845"/>
                      <a:pt x="343039" y="95703"/>
                      <a:pt x="343039" y="157848"/>
                    </a:cubicBezTo>
                    <a:lnTo>
                      <a:pt x="343039" y="78426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9" name="Graphic 107">
                <a:extLst>
                  <a:ext uri="{FF2B5EF4-FFF2-40B4-BE49-F238E27FC236}">
                    <a16:creationId xmlns:a16="http://schemas.microsoft.com/office/drawing/2014/main" id="{CC1123FF-1B8C-EC9B-0DDE-D41C982221EF}"/>
                  </a:ext>
                </a:extLst>
              </p:cNvPr>
              <p:cNvSpPr/>
              <p:nvPr/>
            </p:nvSpPr>
            <p:spPr>
              <a:xfrm>
                <a:off x="11391303" y="4646698"/>
                <a:ext cx="471057" cy="942115"/>
              </a:xfrm>
              <a:custGeom>
                <a:avLst/>
                <a:gdLst>
                  <a:gd name="connsiteX0" fmla="*/ 306995 w 471057"/>
                  <a:gd name="connsiteY0" fmla="*/ 802911 h 942115"/>
                  <a:gd name="connsiteX1" fmla="*/ 232421 w 471057"/>
                  <a:gd name="connsiteY1" fmla="*/ 871270 h 942115"/>
                  <a:gd name="connsiteX2" fmla="*/ 151633 w 471057"/>
                  <a:gd name="connsiteY2" fmla="*/ 802911 h 942115"/>
                  <a:gd name="connsiteX3" fmla="*/ 151633 w 471057"/>
                  <a:gd name="connsiteY3" fmla="*/ 140447 h 942115"/>
                  <a:gd name="connsiteX4" fmla="*/ 232421 w 471057"/>
                  <a:gd name="connsiteY4" fmla="*/ 72088 h 942115"/>
                  <a:gd name="connsiteX5" fmla="*/ 306995 w 471057"/>
                  <a:gd name="connsiteY5" fmla="*/ 140447 h 942115"/>
                  <a:gd name="connsiteX6" fmla="*/ 306995 w 471057"/>
                  <a:gd name="connsiteY6" fmla="*/ 246093 h 942115"/>
                  <a:gd name="connsiteX7" fmla="*/ 471057 w 471057"/>
                  <a:gd name="connsiteY7" fmla="*/ 246093 h 942115"/>
                  <a:gd name="connsiteX8" fmla="*/ 471057 w 471057"/>
                  <a:gd name="connsiteY8" fmla="*/ 178977 h 942115"/>
                  <a:gd name="connsiteX9" fmla="*/ 418855 w 471057"/>
                  <a:gd name="connsiteY9" fmla="*/ 44744 h 942115"/>
                  <a:gd name="connsiteX10" fmla="*/ 239879 w 471057"/>
                  <a:gd name="connsiteY10" fmla="*/ 0 h 942115"/>
                  <a:gd name="connsiteX11" fmla="*/ 52202 w 471057"/>
                  <a:gd name="connsiteY11" fmla="*/ 44744 h 942115"/>
                  <a:gd name="connsiteX12" fmla="*/ 0 w 471057"/>
                  <a:gd name="connsiteY12" fmla="*/ 174005 h 942115"/>
                  <a:gd name="connsiteX13" fmla="*/ 0 w 471057"/>
                  <a:gd name="connsiteY13" fmla="*/ 768110 h 942115"/>
                  <a:gd name="connsiteX14" fmla="*/ 52202 w 471057"/>
                  <a:gd name="connsiteY14" fmla="*/ 897371 h 942115"/>
                  <a:gd name="connsiteX15" fmla="*/ 239879 w 471057"/>
                  <a:gd name="connsiteY15" fmla="*/ 942116 h 942115"/>
                  <a:gd name="connsiteX16" fmla="*/ 418855 w 471057"/>
                  <a:gd name="connsiteY16" fmla="*/ 897371 h 942115"/>
                  <a:gd name="connsiteX17" fmla="*/ 471057 w 471057"/>
                  <a:gd name="connsiteY17" fmla="*/ 764381 h 942115"/>
                  <a:gd name="connsiteX18" fmla="*/ 471057 w 471057"/>
                  <a:gd name="connsiteY18" fmla="*/ 679864 h 942115"/>
                  <a:gd name="connsiteX19" fmla="*/ 306995 w 471057"/>
                  <a:gd name="connsiteY19" fmla="*/ 679864 h 942115"/>
                  <a:gd name="connsiteX20" fmla="*/ 306995 w 471057"/>
                  <a:gd name="connsiteY20" fmla="*/ 802911 h 942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1057" h="942115">
                    <a:moveTo>
                      <a:pt x="306995" y="802911"/>
                    </a:moveTo>
                    <a:cubicBezTo>
                      <a:pt x="306995" y="840198"/>
                      <a:pt x="287109" y="871270"/>
                      <a:pt x="232421" y="871270"/>
                    </a:cubicBezTo>
                    <a:cubicBezTo>
                      <a:pt x="180220" y="871270"/>
                      <a:pt x="151633" y="847655"/>
                      <a:pt x="151633" y="802911"/>
                    </a:cubicBezTo>
                    <a:lnTo>
                      <a:pt x="151633" y="140447"/>
                    </a:lnTo>
                    <a:cubicBezTo>
                      <a:pt x="151633" y="96946"/>
                      <a:pt x="174005" y="72088"/>
                      <a:pt x="232421" y="72088"/>
                    </a:cubicBezTo>
                    <a:cubicBezTo>
                      <a:pt x="283380" y="72088"/>
                      <a:pt x="306995" y="96946"/>
                      <a:pt x="306995" y="140447"/>
                    </a:cubicBezTo>
                    <a:lnTo>
                      <a:pt x="306995" y="246093"/>
                    </a:lnTo>
                    <a:lnTo>
                      <a:pt x="471057" y="246093"/>
                    </a:lnTo>
                    <a:lnTo>
                      <a:pt x="471057" y="178977"/>
                    </a:lnTo>
                    <a:cubicBezTo>
                      <a:pt x="471057" y="125533"/>
                      <a:pt x="466085" y="82031"/>
                      <a:pt x="418855" y="44744"/>
                    </a:cubicBezTo>
                    <a:cubicBezTo>
                      <a:pt x="374111" y="11186"/>
                      <a:pt x="324395" y="0"/>
                      <a:pt x="239879" y="0"/>
                    </a:cubicBezTo>
                    <a:cubicBezTo>
                      <a:pt x="151633" y="0"/>
                      <a:pt x="99432" y="7457"/>
                      <a:pt x="52202" y="44744"/>
                    </a:cubicBezTo>
                    <a:cubicBezTo>
                      <a:pt x="4972" y="82031"/>
                      <a:pt x="0" y="121804"/>
                      <a:pt x="0" y="174005"/>
                    </a:cubicBezTo>
                    <a:lnTo>
                      <a:pt x="0" y="768110"/>
                    </a:lnTo>
                    <a:cubicBezTo>
                      <a:pt x="0" y="821555"/>
                      <a:pt x="4972" y="861327"/>
                      <a:pt x="52202" y="897371"/>
                    </a:cubicBezTo>
                    <a:cubicBezTo>
                      <a:pt x="99432" y="934658"/>
                      <a:pt x="151633" y="942116"/>
                      <a:pt x="239879" y="942116"/>
                    </a:cubicBezTo>
                    <a:cubicBezTo>
                      <a:pt x="324395" y="942116"/>
                      <a:pt x="371626" y="934658"/>
                      <a:pt x="418855" y="897371"/>
                    </a:cubicBezTo>
                    <a:cubicBezTo>
                      <a:pt x="466085" y="860084"/>
                      <a:pt x="471057" y="816583"/>
                      <a:pt x="471057" y="764381"/>
                    </a:cubicBezTo>
                    <a:lnTo>
                      <a:pt x="471057" y="679864"/>
                    </a:lnTo>
                    <a:lnTo>
                      <a:pt x="306995" y="679864"/>
                    </a:lnTo>
                    <a:lnTo>
                      <a:pt x="306995" y="802911"/>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grpSp>
          <p:nvGrpSpPr>
            <p:cNvPr id="677" name="Graphic 107">
              <a:extLst>
                <a:ext uri="{FF2B5EF4-FFF2-40B4-BE49-F238E27FC236}">
                  <a16:creationId xmlns:a16="http://schemas.microsoft.com/office/drawing/2014/main" id="{00B71A16-8233-3294-ABDA-110ADC446617}"/>
                </a:ext>
              </a:extLst>
            </p:cNvPr>
            <p:cNvGrpSpPr/>
            <p:nvPr/>
          </p:nvGrpSpPr>
          <p:grpSpPr>
            <a:xfrm>
              <a:off x="12494993" y="5019566"/>
              <a:ext cx="789237" cy="217721"/>
              <a:chOff x="12494993" y="5019566"/>
              <a:chExt cx="789237" cy="217721"/>
            </a:xfrm>
            <a:grpFill/>
          </p:grpSpPr>
          <p:sp>
            <p:nvSpPr>
              <p:cNvPr id="679" name="Graphic 107">
                <a:extLst>
                  <a:ext uri="{FF2B5EF4-FFF2-40B4-BE49-F238E27FC236}">
                    <a16:creationId xmlns:a16="http://schemas.microsoft.com/office/drawing/2014/main" id="{717CBD3F-432B-3213-364D-78835E0FC0BC}"/>
                  </a:ext>
                </a:extLst>
              </p:cNvPr>
              <p:cNvSpPr/>
              <p:nvPr/>
            </p:nvSpPr>
            <p:spPr>
              <a:xfrm>
                <a:off x="12800745" y="5154960"/>
                <a:ext cx="169033" cy="82328"/>
              </a:xfrm>
              <a:custGeom>
                <a:avLst/>
                <a:gdLst>
                  <a:gd name="connsiteX0" fmla="*/ 0 w 169033"/>
                  <a:gd name="connsiteY0" fmla="*/ 82 h 82328"/>
                  <a:gd name="connsiteX1" fmla="*/ 96946 w 169033"/>
                  <a:gd name="connsiteY1" fmla="*/ 19968 h 82328"/>
                  <a:gd name="connsiteX2" fmla="*/ 169034 w 169033"/>
                  <a:gd name="connsiteY2" fmla="*/ 82113 h 82328"/>
                  <a:gd name="connsiteX3" fmla="*/ 72088 w 169033"/>
                  <a:gd name="connsiteY3" fmla="*/ 62227 h 82328"/>
                  <a:gd name="connsiteX4" fmla="*/ 0 w 169033"/>
                  <a:gd name="connsiteY4" fmla="*/ 82 h 8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33" h="82328">
                    <a:moveTo>
                      <a:pt x="0" y="82"/>
                    </a:moveTo>
                    <a:cubicBezTo>
                      <a:pt x="0" y="82"/>
                      <a:pt x="49716" y="-2404"/>
                      <a:pt x="96946" y="19968"/>
                    </a:cubicBezTo>
                    <a:cubicBezTo>
                      <a:pt x="142933" y="42341"/>
                      <a:pt x="169034" y="82113"/>
                      <a:pt x="169034" y="82113"/>
                    </a:cubicBezTo>
                    <a:cubicBezTo>
                      <a:pt x="169034" y="82113"/>
                      <a:pt x="119318" y="85842"/>
                      <a:pt x="72088" y="62227"/>
                    </a:cubicBezTo>
                    <a:cubicBezTo>
                      <a:pt x="24858" y="39855"/>
                      <a:pt x="0" y="82"/>
                      <a:pt x="0" y="82"/>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0" name="Graphic 107">
                <a:extLst>
                  <a:ext uri="{FF2B5EF4-FFF2-40B4-BE49-F238E27FC236}">
                    <a16:creationId xmlns:a16="http://schemas.microsoft.com/office/drawing/2014/main" id="{FDD9C188-28DF-F7A3-6A4E-505829A3F744}"/>
                  </a:ext>
                </a:extLst>
              </p:cNvPr>
              <p:cNvSpPr/>
              <p:nvPr/>
            </p:nvSpPr>
            <p:spPr>
              <a:xfrm>
                <a:off x="12494993" y="5031913"/>
                <a:ext cx="176490" cy="82195"/>
              </a:xfrm>
              <a:custGeom>
                <a:avLst/>
                <a:gdLst>
                  <a:gd name="connsiteX0" fmla="*/ 0 w 176490"/>
                  <a:gd name="connsiteY0" fmla="*/ 82113 h 82195"/>
                  <a:gd name="connsiteX1" fmla="*/ 99432 w 176490"/>
                  <a:gd name="connsiteY1" fmla="*/ 62227 h 82195"/>
                  <a:gd name="connsiteX2" fmla="*/ 176491 w 176490"/>
                  <a:gd name="connsiteY2" fmla="*/ 82 h 82195"/>
                  <a:gd name="connsiteX3" fmla="*/ 77059 w 176490"/>
                  <a:gd name="connsiteY3" fmla="*/ 19968 h 82195"/>
                  <a:gd name="connsiteX4" fmla="*/ 0 w 176490"/>
                  <a:gd name="connsiteY4" fmla="*/ 82113 h 82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90" h="82195">
                    <a:moveTo>
                      <a:pt x="0" y="82113"/>
                    </a:moveTo>
                    <a:cubicBezTo>
                      <a:pt x="0" y="82113"/>
                      <a:pt x="50959" y="84599"/>
                      <a:pt x="99432" y="62227"/>
                    </a:cubicBezTo>
                    <a:cubicBezTo>
                      <a:pt x="147904" y="39855"/>
                      <a:pt x="176491" y="82"/>
                      <a:pt x="176491" y="82"/>
                    </a:cubicBezTo>
                    <a:cubicBezTo>
                      <a:pt x="176491" y="82"/>
                      <a:pt x="125532" y="-2404"/>
                      <a:pt x="77059" y="19968"/>
                    </a:cubicBezTo>
                    <a:cubicBezTo>
                      <a:pt x="28587" y="42341"/>
                      <a:pt x="0" y="82113"/>
                      <a:pt x="0" y="82113"/>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1" name="Graphic 107">
                <a:extLst>
                  <a:ext uri="{FF2B5EF4-FFF2-40B4-BE49-F238E27FC236}">
                    <a16:creationId xmlns:a16="http://schemas.microsoft.com/office/drawing/2014/main" id="{47D59031-8D0A-349B-645B-5D044506F0AC}"/>
                  </a:ext>
                </a:extLst>
              </p:cNvPr>
              <p:cNvSpPr/>
              <p:nvPr/>
            </p:nvSpPr>
            <p:spPr>
              <a:xfrm>
                <a:off x="12503693" y="5126110"/>
                <a:ext cx="167790" cy="65321"/>
              </a:xfrm>
              <a:custGeom>
                <a:avLst/>
                <a:gdLst>
                  <a:gd name="connsiteX0" fmla="*/ 0 w 167790"/>
                  <a:gd name="connsiteY0" fmla="*/ 1589 h 65321"/>
                  <a:gd name="connsiteX1" fmla="*/ 94460 w 167790"/>
                  <a:gd name="connsiteY1" fmla="*/ 11532 h 65321"/>
                  <a:gd name="connsiteX2" fmla="*/ 167791 w 167790"/>
                  <a:gd name="connsiteY2" fmla="*/ 63733 h 65321"/>
                  <a:gd name="connsiteX3" fmla="*/ 73331 w 167790"/>
                  <a:gd name="connsiteY3" fmla="*/ 53790 h 65321"/>
                  <a:gd name="connsiteX4" fmla="*/ 0 w 167790"/>
                  <a:gd name="connsiteY4" fmla="*/ 1589 h 65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90" h="65321">
                    <a:moveTo>
                      <a:pt x="0" y="1589"/>
                    </a:moveTo>
                    <a:cubicBezTo>
                      <a:pt x="0" y="1589"/>
                      <a:pt x="48473" y="-5869"/>
                      <a:pt x="94460" y="11532"/>
                    </a:cubicBezTo>
                    <a:cubicBezTo>
                      <a:pt x="140447" y="28932"/>
                      <a:pt x="167791" y="63733"/>
                      <a:pt x="167791" y="63733"/>
                    </a:cubicBezTo>
                    <a:cubicBezTo>
                      <a:pt x="167791" y="63733"/>
                      <a:pt x="119318" y="71191"/>
                      <a:pt x="73331" y="53790"/>
                    </a:cubicBezTo>
                    <a:cubicBezTo>
                      <a:pt x="27344" y="36390"/>
                      <a:pt x="0" y="1589"/>
                      <a:pt x="0" y="15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2" name="Graphic 107">
                <a:extLst>
                  <a:ext uri="{FF2B5EF4-FFF2-40B4-BE49-F238E27FC236}">
                    <a16:creationId xmlns:a16="http://schemas.microsoft.com/office/drawing/2014/main" id="{1FA7F07A-1571-4DA8-2604-F310593C95C1}"/>
                  </a:ext>
                </a:extLst>
              </p:cNvPr>
              <p:cNvSpPr/>
              <p:nvPr/>
            </p:nvSpPr>
            <p:spPr>
              <a:xfrm>
                <a:off x="12657812" y="5056301"/>
                <a:ext cx="187677" cy="55792"/>
              </a:xfrm>
              <a:custGeom>
                <a:avLst/>
                <a:gdLst>
                  <a:gd name="connsiteX0" fmla="*/ 0 w 187677"/>
                  <a:gd name="connsiteY0" fmla="*/ 50268 h 55792"/>
                  <a:gd name="connsiteX1" fmla="*/ 99432 w 187677"/>
                  <a:gd name="connsiteY1" fmla="*/ 50268 h 55792"/>
                  <a:gd name="connsiteX2" fmla="*/ 187677 w 187677"/>
                  <a:gd name="connsiteY2" fmla="*/ 5524 h 55792"/>
                  <a:gd name="connsiteX3" fmla="*/ 88245 w 187677"/>
                  <a:gd name="connsiteY3" fmla="*/ 5524 h 55792"/>
                  <a:gd name="connsiteX4" fmla="*/ 0 w 187677"/>
                  <a:gd name="connsiteY4" fmla="*/ 50268 h 5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77" h="55792">
                    <a:moveTo>
                      <a:pt x="0" y="50268"/>
                    </a:moveTo>
                    <a:cubicBezTo>
                      <a:pt x="0" y="50268"/>
                      <a:pt x="47230" y="62697"/>
                      <a:pt x="99432" y="50268"/>
                    </a:cubicBezTo>
                    <a:cubicBezTo>
                      <a:pt x="151633" y="37839"/>
                      <a:pt x="187677" y="5524"/>
                      <a:pt x="187677" y="5524"/>
                    </a:cubicBezTo>
                    <a:cubicBezTo>
                      <a:pt x="187677" y="5524"/>
                      <a:pt x="139204" y="-6905"/>
                      <a:pt x="88245" y="5524"/>
                    </a:cubicBezTo>
                    <a:cubicBezTo>
                      <a:pt x="36044" y="17953"/>
                      <a:pt x="0" y="50268"/>
                      <a:pt x="0" y="5026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3" name="Graphic 107">
                <a:extLst>
                  <a:ext uri="{FF2B5EF4-FFF2-40B4-BE49-F238E27FC236}">
                    <a16:creationId xmlns:a16="http://schemas.microsoft.com/office/drawing/2014/main" id="{781E9603-1DEF-FE29-70F6-E3FE70830B8A}"/>
                  </a:ext>
                </a:extLst>
              </p:cNvPr>
              <p:cNvSpPr/>
              <p:nvPr/>
            </p:nvSpPr>
            <p:spPr>
              <a:xfrm>
                <a:off x="12659055" y="5118998"/>
                <a:ext cx="136718" cy="105646"/>
              </a:xfrm>
              <a:custGeom>
                <a:avLst/>
                <a:gdLst>
                  <a:gd name="connsiteX0" fmla="*/ 0 w 136718"/>
                  <a:gd name="connsiteY0" fmla="*/ 0 h 105646"/>
                  <a:gd name="connsiteX1" fmla="*/ 52202 w 136718"/>
                  <a:gd name="connsiteY1" fmla="*/ 70845 h 105646"/>
                  <a:gd name="connsiteX2" fmla="*/ 136719 w 136718"/>
                  <a:gd name="connsiteY2" fmla="*/ 105646 h 105646"/>
                  <a:gd name="connsiteX3" fmla="*/ 84517 w 136718"/>
                  <a:gd name="connsiteY3" fmla="*/ 34801 h 105646"/>
                  <a:gd name="connsiteX4" fmla="*/ 0 w 136718"/>
                  <a:gd name="connsiteY4" fmla="*/ 0 h 105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18" h="105646">
                    <a:moveTo>
                      <a:pt x="0" y="0"/>
                    </a:moveTo>
                    <a:cubicBezTo>
                      <a:pt x="0" y="0"/>
                      <a:pt x="14915" y="42258"/>
                      <a:pt x="52202" y="70845"/>
                    </a:cubicBezTo>
                    <a:cubicBezTo>
                      <a:pt x="89488" y="100675"/>
                      <a:pt x="136719" y="105646"/>
                      <a:pt x="136719" y="105646"/>
                    </a:cubicBezTo>
                    <a:cubicBezTo>
                      <a:pt x="136719" y="105646"/>
                      <a:pt x="121804" y="63388"/>
                      <a:pt x="84517" y="34801"/>
                    </a:cubicBezTo>
                    <a:cubicBezTo>
                      <a:pt x="47230" y="6214"/>
                      <a:pt x="0" y="0"/>
                      <a:pt x="0" y="0"/>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4" name="Graphic 107">
                <a:extLst>
                  <a:ext uri="{FF2B5EF4-FFF2-40B4-BE49-F238E27FC236}">
                    <a16:creationId xmlns:a16="http://schemas.microsoft.com/office/drawing/2014/main" id="{6D385E2E-FFD0-D1DA-2268-82B80CC49937}"/>
                  </a:ext>
                </a:extLst>
              </p:cNvPr>
              <p:cNvSpPr/>
              <p:nvPr/>
            </p:nvSpPr>
            <p:spPr>
              <a:xfrm>
                <a:off x="12801988" y="5081674"/>
                <a:ext cx="193891" cy="62722"/>
              </a:xfrm>
              <a:custGeom>
                <a:avLst/>
                <a:gdLst>
                  <a:gd name="connsiteX0" fmla="*/ 0 w 193891"/>
                  <a:gd name="connsiteY0" fmla="*/ 59696 h 62722"/>
                  <a:gd name="connsiteX1" fmla="*/ 105646 w 193891"/>
                  <a:gd name="connsiteY1" fmla="*/ 53481 h 62722"/>
                  <a:gd name="connsiteX2" fmla="*/ 193891 w 193891"/>
                  <a:gd name="connsiteY2" fmla="*/ 2523 h 62722"/>
                  <a:gd name="connsiteX3" fmla="*/ 88245 w 193891"/>
                  <a:gd name="connsiteY3" fmla="*/ 8737 h 62722"/>
                  <a:gd name="connsiteX4" fmla="*/ 0 w 193891"/>
                  <a:gd name="connsiteY4" fmla="*/ 59696 h 62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91" h="62722">
                    <a:moveTo>
                      <a:pt x="0" y="59696"/>
                    </a:moveTo>
                    <a:cubicBezTo>
                      <a:pt x="0" y="59696"/>
                      <a:pt x="52201" y="69639"/>
                      <a:pt x="105646" y="53481"/>
                    </a:cubicBezTo>
                    <a:cubicBezTo>
                      <a:pt x="159090" y="37324"/>
                      <a:pt x="193891" y="2523"/>
                      <a:pt x="193891" y="2523"/>
                    </a:cubicBezTo>
                    <a:cubicBezTo>
                      <a:pt x="193891" y="2523"/>
                      <a:pt x="141690" y="-6178"/>
                      <a:pt x="88245" y="8737"/>
                    </a:cubicBezTo>
                    <a:cubicBezTo>
                      <a:pt x="33558" y="24895"/>
                      <a:pt x="0" y="59696"/>
                      <a:pt x="0" y="59696"/>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5" name="Graphic 107">
                <a:extLst>
                  <a:ext uri="{FF2B5EF4-FFF2-40B4-BE49-F238E27FC236}">
                    <a16:creationId xmlns:a16="http://schemas.microsoft.com/office/drawing/2014/main" id="{2D326E98-AF12-748C-8BFA-139A78E412DA}"/>
                  </a:ext>
                </a:extLst>
              </p:cNvPr>
              <p:cNvSpPr/>
              <p:nvPr/>
            </p:nvSpPr>
            <p:spPr>
              <a:xfrm>
                <a:off x="12989665" y="5043181"/>
                <a:ext cx="130503" cy="106889"/>
              </a:xfrm>
              <a:custGeom>
                <a:avLst/>
                <a:gdLst>
                  <a:gd name="connsiteX0" fmla="*/ 0 w 130503"/>
                  <a:gd name="connsiteY0" fmla="*/ 106889 h 106889"/>
                  <a:gd name="connsiteX1" fmla="*/ 80788 w 130503"/>
                  <a:gd name="connsiteY1" fmla="*/ 68359 h 106889"/>
                  <a:gd name="connsiteX2" fmla="*/ 130504 w 130503"/>
                  <a:gd name="connsiteY2" fmla="*/ 0 h 106889"/>
                  <a:gd name="connsiteX3" fmla="*/ 49716 w 130503"/>
                  <a:gd name="connsiteY3" fmla="*/ 38530 h 106889"/>
                  <a:gd name="connsiteX4" fmla="*/ 0 w 130503"/>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03" h="106889">
                    <a:moveTo>
                      <a:pt x="0" y="106889"/>
                    </a:moveTo>
                    <a:cubicBezTo>
                      <a:pt x="0" y="106889"/>
                      <a:pt x="44744" y="98189"/>
                      <a:pt x="80788" y="68359"/>
                    </a:cubicBezTo>
                    <a:cubicBezTo>
                      <a:pt x="116832" y="38530"/>
                      <a:pt x="130504" y="0"/>
                      <a:pt x="130504" y="0"/>
                    </a:cubicBezTo>
                    <a:cubicBezTo>
                      <a:pt x="130504" y="0"/>
                      <a:pt x="85760" y="8700"/>
                      <a:pt x="49716" y="38530"/>
                    </a:cubicBezTo>
                    <a:cubicBezTo>
                      <a:pt x="13672" y="68359"/>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6" name="Graphic 107">
                <a:extLst>
                  <a:ext uri="{FF2B5EF4-FFF2-40B4-BE49-F238E27FC236}">
                    <a16:creationId xmlns:a16="http://schemas.microsoft.com/office/drawing/2014/main" id="{C6F72E57-6BE3-CFC6-1FC4-94F4EDB46F7F}"/>
                  </a:ext>
                </a:extLst>
              </p:cNvPr>
              <p:cNvSpPr/>
              <p:nvPr/>
            </p:nvSpPr>
            <p:spPr>
              <a:xfrm>
                <a:off x="13113954" y="5019566"/>
                <a:ext cx="170276" cy="106889"/>
              </a:xfrm>
              <a:custGeom>
                <a:avLst/>
                <a:gdLst>
                  <a:gd name="connsiteX0" fmla="*/ 0 w 170276"/>
                  <a:gd name="connsiteY0" fmla="*/ 106889 h 106889"/>
                  <a:gd name="connsiteX1" fmla="*/ 100675 w 170276"/>
                  <a:gd name="connsiteY1" fmla="*/ 75817 h 106889"/>
                  <a:gd name="connsiteX2" fmla="*/ 170277 w 170276"/>
                  <a:gd name="connsiteY2" fmla="*/ 0 h 106889"/>
                  <a:gd name="connsiteX3" fmla="*/ 70845 w 170276"/>
                  <a:gd name="connsiteY3" fmla="*/ 34801 h 106889"/>
                  <a:gd name="connsiteX4" fmla="*/ 0 w 170276"/>
                  <a:gd name="connsiteY4" fmla="*/ 106889 h 10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76" h="106889">
                    <a:moveTo>
                      <a:pt x="0" y="106889"/>
                    </a:moveTo>
                    <a:cubicBezTo>
                      <a:pt x="0" y="106889"/>
                      <a:pt x="53445" y="104403"/>
                      <a:pt x="100675" y="75817"/>
                    </a:cubicBezTo>
                    <a:cubicBezTo>
                      <a:pt x="147905" y="45987"/>
                      <a:pt x="170277" y="0"/>
                      <a:pt x="170277" y="0"/>
                    </a:cubicBezTo>
                    <a:cubicBezTo>
                      <a:pt x="170277" y="0"/>
                      <a:pt x="116832" y="4972"/>
                      <a:pt x="70845" y="34801"/>
                    </a:cubicBezTo>
                    <a:cubicBezTo>
                      <a:pt x="22372" y="63388"/>
                      <a:pt x="0" y="106889"/>
                      <a:pt x="0" y="106889"/>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sp>
            <p:nvSpPr>
              <p:cNvPr id="687" name="Graphic 107">
                <a:extLst>
                  <a:ext uri="{FF2B5EF4-FFF2-40B4-BE49-F238E27FC236}">
                    <a16:creationId xmlns:a16="http://schemas.microsoft.com/office/drawing/2014/main" id="{61410CEC-A8B8-66B9-63D9-62028E8ECF71}"/>
                  </a:ext>
                </a:extLst>
              </p:cNvPr>
              <p:cNvSpPr/>
              <p:nvPr/>
            </p:nvSpPr>
            <p:spPr>
              <a:xfrm>
                <a:off x="12973507" y="5155792"/>
                <a:ext cx="175248" cy="45730"/>
              </a:xfrm>
              <a:custGeom>
                <a:avLst/>
                <a:gdLst>
                  <a:gd name="connsiteX0" fmla="*/ 0 w 175248"/>
                  <a:gd name="connsiteY0" fmla="*/ 15408 h 45730"/>
                  <a:gd name="connsiteX1" fmla="*/ 85760 w 175248"/>
                  <a:gd name="connsiteY1" fmla="*/ 45237 h 45730"/>
                  <a:gd name="connsiteX2" fmla="*/ 175248 w 175248"/>
                  <a:gd name="connsiteY2" fmla="*/ 30323 h 45730"/>
                  <a:gd name="connsiteX3" fmla="*/ 88246 w 175248"/>
                  <a:gd name="connsiteY3" fmla="*/ 493 h 45730"/>
                  <a:gd name="connsiteX4" fmla="*/ 0 w 175248"/>
                  <a:gd name="connsiteY4" fmla="*/ 15408 h 45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48" h="45730">
                    <a:moveTo>
                      <a:pt x="0" y="15408"/>
                    </a:moveTo>
                    <a:cubicBezTo>
                      <a:pt x="0" y="15408"/>
                      <a:pt x="38530" y="41509"/>
                      <a:pt x="85760" y="45237"/>
                    </a:cubicBezTo>
                    <a:cubicBezTo>
                      <a:pt x="134232" y="48966"/>
                      <a:pt x="175248" y="30323"/>
                      <a:pt x="175248" y="30323"/>
                    </a:cubicBezTo>
                    <a:cubicBezTo>
                      <a:pt x="175248" y="30323"/>
                      <a:pt x="136718" y="4222"/>
                      <a:pt x="88246" y="493"/>
                    </a:cubicBezTo>
                    <a:cubicBezTo>
                      <a:pt x="39773" y="-3236"/>
                      <a:pt x="0" y="15408"/>
                      <a:pt x="0" y="15408"/>
                    </a:cubicBez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sp>
          <p:nvSpPr>
            <p:cNvPr id="678" name="Graphic 107">
              <a:extLst>
                <a:ext uri="{FF2B5EF4-FFF2-40B4-BE49-F238E27FC236}">
                  <a16:creationId xmlns:a16="http://schemas.microsoft.com/office/drawing/2014/main" id="{1DDB0A24-8AC0-D3C7-CC87-DAACEFB88A7C}"/>
                </a:ext>
              </a:extLst>
            </p:cNvPr>
            <p:cNvSpPr/>
            <p:nvPr/>
          </p:nvSpPr>
          <p:spPr>
            <a:xfrm>
              <a:off x="11990378" y="4662855"/>
              <a:ext cx="580431" cy="916014"/>
            </a:xfrm>
            <a:custGeom>
              <a:avLst/>
              <a:gdLst>
                <a:gd name="connsiteX0" fmla="*/ 494672 w 580431"/>
                <a:gd name="connsiteY0" fmla="*/ 471058 h 916014"/>
                <a:gd name="connsiteX1" fmla="*/ 351739 w 580431"/>
                <a:gd name="connsiteY1" fmla="*/ 529474 h 916014"/>
                <a:gd name="connsiteX2" fmla="*/ 345525 w 580431"/>
                <a:gd name="connsiteY2" fmla="*/ 497159 h 916014"/>
                <a:gd name="connsiteX3" fmla="*/ 345525 w 580431"/>
                <a:gd name="connsiteY3" fmla="*/ 497159 h 916014"/>
                <a:gd name="connsiteX4" fmla="*/ 345525 w 580431"/>
                <a:gd name="connsiteY4" fmla="*/ 497159 h 916014"/>
                <a:gd name="connsiteX5" fmla="*/ 219992 w 580431"/>
                <a:gd name="connsiteY5" fmla="*/ 575461 h 916014"/>
                <a:gd name="connsiteX6" fmla="*/ 219992 w 580431"/>
                <a:gd name="connsiteY6" fmla="*/ 575461 h 916014"/>
                <a:gd name="connsiteX7" fmla="*/ 288352 w 580431"/>
                <a:gd name="connsiteY7" fmla="*/ 223721 h 916014"/>
                <a:gd name="connsiteX8" fmla="*/ 293323 w 580431"/>
                <a:gd name="connsiteY8" fmla="*/ 223721 h 916014"/>
                <a:gd name="connsiteX9" fmla="*/ 293323 w 580431"/>
                <a:gd name="connsiteY9" fmla="*/ 224964 h 916014"/>
                <a:gd name="connsiteX10" fmla="*/ 345525 w 580431"/>
                <a:gd name="connsiteY10" fmla="*/ 497159 h 916014"/>
                <a:gd name="connsiteX11" fmla="*/ 490943 w 580431"/>
                <a:gd name="connsiteY11" fmla="*/ 454900 h 916014"/>
                <a:gd name="connsiteX12" fmla="*/ 402698 w 580431"/>
                <a:gd name="connsiteY12" fmla="*/ 0 h 916014"/>
                <a:gd name="connsiteX13" fmla="*/ 176491 w 580431"/>
                <a:gd name="connsiteY13" fmla="*/ 0 h 916014"/>
                <a:gd name="connsiteX14" fmla="*/ 0 w 580431"/>
                <a:gd name="connsiteY14" fmla="*/ 913529 h 916014"/>
                <a:gd name="connsiteX15" fmla="*/ 154119 w 580431"/>
                <a:gd name="connsiteY15" fmla="*/ 913529 h 916014"/>
                <a:gd name="connsiteX16" fmla="*/ 192649 w 580431"/>
                <a:gd name="connsiteY16" fmla="*/ 717151 h 916014"/>
                <a:gd name="connsiteX17" fmla="*/ 195135 w 580431"/>
                <a:gd name="connsiteY17" fmla="*/ 710937 h 916014"/>
                <a:gd name="connsiteX18" fmla="*/ 351739 w 580431"/>
                <a:gd name="connsiteY18" fmla="*/ 530717 h 916014"/>
                <a:gd name="connsiteX19" fmla="*/ 426313 w 580431"/>
                <a:gd name="connsiteY19" fmla="*/ 916015 h 916014"/>
                <a:gd name="connsiteX20" fmla="*/ 580432 w 580431"/>
                <a:gd name="connsiteY20" fmla="*/ 916015 h 916014"/>
                <a:gd name="connsiteX21" fmla="*/ 494672 w 580431"/>
                <a:gd name="connsiteY21" fmla="*/ 471058 h 91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0431" h="916014">
                  <a:moveTo>
                    <a:pt x="494672" y="471058"/>
                  </a:moveTo>
                  <a:cubicBezTo>
                    <a:pt x="437499" y="484730"/>
                    <a:pt x="390269" y="504616"/>
                    <a:pt x="351739" y="529474"/>
                  </a:cubicBezTo>
                  <a:lnTo>
                    <a:pt x="345525" y="497159"/>
                  </a:lnTo>
                  <a:cubicBezTo>
                    <a:pt x="345525" y="497159"/>
                    <a:pt x="345525" y="497159"/>
                    <a:pt x="345525" y="497159"/>
                  </a:cubicBezTo>
                  <a:lnTo>
                    <a:pt x="345525" y="497159"/>
                  </a:lnTo>
                  <a:cubicBezTo>
                    <a:pt x="305752" y="514559"/>
                    <a:pt x="262251" y="540660"/>
                    <a:pt x="219992" y="575461"/>
                  </a:cubicBezTo>
                  <a:lnTo>
                    <a:pt x="219992" y="575461"/>
                  </a:lnTo>
                  <a:lnTo>
                    <a:pt x="288352" y="223721"/>
                  </a:lnTo>
                  <a:lnTo>
                    <a:pt x="293323" y="223721"/>
                  </a:lnTo>
                  <a:lnTo>
                    <a:pt x="293323" y="224964"/>
                  </a:lnTo>
                  <a:lnTo>
                    <a:pt x="345525" y="497159"/>
                  </a:lnTo>
                  <a:cubicBezTo>
                    <a:pt x="422584" y="462357"/>
                    <a:pt x="484729" y="454900"/>
                    <a:pt x="490943" y="454900"/>
                  </a:cubicBezTo>
                  <a:lnTo>
                    <a:pt x="402698" y="0"/>
                  </a:lnTo>
                  <a:lnTo>
                    <a:pt x="176491" y="0"/>
                  </a:lnTo>
                  <a:lnTo>
                    <a:pt x="0" y="913529"/>
                  </a:lnTo>
                  <a:lnTo>
                    <a:pt x="154119" y="913529"/>
                  </a:lnTo>
                  <a:lnTo>
                    <a:pt x="192649" y="717151"/>
                  </a:lnTo>
                  <a:lnTo>
                    <a:pt x="195135" y="710937"/>
                  </a:lnTo>
                  <a:cubicBezTo>
                    <a:pt x="203835" y="689808"/>
                    <a:pt x="242364" y="597833"/>
                    <a:pt x="351739" y="530717"/>
                  </a:cubicBezTo>
                  <a:lnTo>
                    <a:pt x="426313" y="916015"/>
                  </a:lnTo>
                  <a:lnTo>
                    <a:pt x="580432" y="916015"/>
                  </a:lnTo>
                  <a:lnTo>
                    <a:pt x="494672" y="471058"/>
                  </a:lnTo>
                  <a:close/>
                </a:path>
              </a:pathLst>
            </a:custGeom>
            <a:grpFill/>
            <a:ln w="12411" cap="flat">
              <a:noFill/>
              <a:prstDash val="solid"/>
              <a:miter/>
            </a:ln>
          </p:spPr>
          <p:txBody>
            <a:bodyPr rtlCol="0" anchor="ctr"/>
            <a:lstStyle/>
            <a:p>
              <a:endParaRPr lang="en-US" sz="2160" dirty="0">
                <a:latin typeface="Arial" panose="020B0604020202020204" pitchFamily="34" charset="0"/>
                <a:cs typeface="Arial" panose="020B0604020202020204" pitchFamily="34" charset="0"/>
              </a:endParaRPr>
            </a:p>
          </p:txBody>
        </p:sp>
      </p:grpSp>
      <p:pic>
        <p:nvPicPr>
          <p:cNvPr id="690" name="Picture 689" descr="VNEEP - Chương trình mục tiêu quốc gia về sử dụng năng lượng tiết kiệm và  hiệu quả">
            <a:extLst>
              <a:ext uri="{FF2B5EF4-FFF2-40B4-BE49-F238E27FC236}">
                <a16:creationId xmlns:a16="http://schemas.microsoft.com/office/drawing/2014/main" id="{39955CF6-59A2-51B4-4FCA-A514BD4A4DAE}"/>
              </a:ext>
            </a:extLst>
          </p:cNvPr>
          <p:cNvPicPr>
            <a:picLocks noChangeAspect="1" noChangeArrowheads="1"/>
          </p:cNvPicPr>
          <p:nvPr/>
        </p:nvPicPr>
        <p:blipFill>
          <a:blip r:embed="rId2">
            <a:alphaModFix amt="13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r="71521"/>
          <a:stretch>
            <a:fillRect/>
          </a:stretch>
        </p:blipFill>
        <p:spPr bwMode="auto">
          <a:xfrm>
            <a:off x="10066153" y="2953222"/>
            <a:ext cx="1935348" cy="2051753"/>
          </a:xfrm>
          <a:custGeom>
            <a:avLst/>
            <a:gdLst>
              <a:gd name="connsiteX0" fmla="*/ 0 w 838200"/>
              <a:gd name="connsiteY0" fmla="*/ 0 h 888618"/>
              <a:gd name="connsiteX1" fmla="*/ 838200 w 838200"/>
              <a:gd name="connsiteY1" fmla="*/ 0 h 888618"/>
              <a:gd name="connsiteX2" fmla="*/ 838200 w 838200"/>
              <a:gd name="connsiteY2" fmla="*/ 888618 h 888618"/>
              <a:gd name="connsiteX3" fmla="*/ 0 w 838200"/>
              <a:gd name="connsiteY3" fmla="*/ 888618 h 888618"/>
            </a:gdLst>
            <a:ahLst/>
            <a:cxnLst>
              <a:cxn ang="0">
                <a:pos x="connsiteX0" y="connsiteY0"/>
              </a:cxn>
              <a:cxn ang="0">
                <a:pos x="connsiteX1" y="connsiteY1"/>
              </a:cxn>
              <a:cxn ang="0">
                <a:pos x="connsiteX2" y="connsiteY2"/>
              </a:cxn>
              <a:cxn ang="0">
                <a:pos x="connsiteX3" y="connsiteY3"/>
              </a:cxn>
            </a:cxnLst>
            <a:rect l="l" t="t" r="r" b="b"/>
            <a:pathLst>
              <a:path w="838200" h="888618">
                <a:moveTo>
                  <a:pt x="0" y="0"/>
                </a:moveTo>
                <a:lnTo>
                  <a:pt x="838200" y="0"/>
                </a:lnTo>
                <a:lnTo>
                  <a:pt x="838200" y="888618"/>
                </a:lnTo>
                <a:lnTo>
                  <a:pt x="0" y="888618"/>
                </a:lnTo>
                <a:close/>
              </a:path>
            </a:pathLst>
          </a:custGeom>
          <a:noFill/>
          <a:effectLst/>
          <a:extLst>
            <a:ext uri="{909E8E84-426E-40DD-AFC4-6F175D3DCCD1}">
              <a14:hiddenFill xmlns:a14="http://schemas.microsoft.com/office/drawing/2010/main">
                <a:solidFill>
                  <a:srgbClr val="FFFFFF"/>
                </a:solidFill>
              </a14:hiddenFill>
            </a:ext>
          </a:extLst>
        </p:spPr>
      </p:pic>
      <p:sp>
        <p:nvSpPr>
          <p:cNvPr id="691" name="TextBox 690">
            <a:extLst>
              <a:ext uri="{FF2B5EF4-FFF2-40B4-BE49-F238E27FC236}">
                <a16:creationId xmlns:a16="http://schemas.microsoft.com/office/drawing/2014/main" id="{8764A5A7-C810-7F77-F64A-C5C7769318ED}"/>
              </a:ext>
            </a:extLst>
          </p:cNvPr>
          <p:cNvSpPr txBox="1"/>
          <p:nvPr/>
        </p:nvSpPr>
        <p:spPr>
          <a:xfrm>
            <a:off x="3230279" y="4602486"/>
            <a:ext cx="9974432" cy="1384995"/>
          </a:xfrm>
          <a:prstGeom prst="rect">
            <a:avLst/>
          </a:prstGeom>
          <a:noFill/>
        </p:spPr>
        <p:txBody>
          <a:bodyPr wrap="square">
            <a:spAutoFit/>
          </a:bodyPr>
          <a:lstStyle/>
          <a:p>
            <a:r>
              <a:rPr lang="en-US" sz="2000" b="1" dirty="0" err="1">
                <a:solidFill>
                  <a:srgbClr val="337177"/>
                </a:solidFill>
                <a:latin typeface="Arial" panose="020B0604020202020204" pitchFamily="34" charset="0"/>
                <a:cs typeface="Arial" panose="020B0604020202020204" pitchFamily="34" charset="0"/>
              </a:rPr>
              <a:t>Hợp</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phần</a:t>
            </a:r>
            <a:r>
              <a:rPr lang="en-US" sz="2000" b="1" dirty="0">
                <a:solidFill>
                  <a:srgbClr val="337177"/>
                </a:solidFill>
                <a:latin typeface="Arial" panose="020B0604020202020204" pitchFamily="34" charset="0"/>
                <a:cs typeface="Arial" panose="020B0604020202020204" pitchFamily="34" charset="0"/>
              </a:rPr>
              <a:t> 7.3</a:t>
            </a:r>
            <a:endParaRPr lang="vi-VN" sz="2000" b="1" dirty="0">
              <a:solidFill>
                <a:srgbClr val="337177"/>
              </a:solidFill>
              <a:latin typeface="Arial" panose="020B0604020202020204" pitchFamily="34" charset="0"/>
              <a:cs typeface="Arial" panose="020B0604020202020204" pitchFamily="34" charset="0"/>
            </a:endParaRPr>
          </a:p>
          <a:p>
            <a:r>
              <a:rPr lang="en-US" sz="2000" b="1" dirty="0" err="1">
                <a:solidFill>
                  <a:srgbClr val="337177"/>
                </a:solidFill>
                <a:latin typeface="Arial" panose="020B0604020202020204" pitchFamily="34" charset="0"/>
                <a:cs typeface="Arial" panose="020B0604020202020204" pitchFamily="34" charset="0"/>
              </a:rPr>
              <a:t>Đặc</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điểm</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dây</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chuyền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ngành</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đồ</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uống</a:t>
            </a:r>
            <a:endParaRPr lang="vi-VN" sz="2000" b="1" dirty="0">
              <a:solidFill>
                <a:srgbClr val="337177"/>
              </a:solidFill>
              <a:latin typeface="Arial" panose="020B0604020202020204" pitchFamily="34" charset="0"/>
              <a:cs typeface="Arial" panose="020B0604020202020204" pitchFamily="34" charset="0"/>
            </a:endParaRPr>
          </a:p>
          <a:p>
            <a:endParaRPr lang="vi-VN" sz="4400" b="1" dirty="0">
              <a:solidFill>
                <a:schemeClr val="accent5">
                  <a:lumMod val="50000"/>
                </a:schemeClr>
              </a:solidFill>
              <a:latin typeface="Arial" panose="020B0604020202020204" pitchFamily="34" charset="0"/>
              <a:cs typeface="Arial" panose="020B0604020202020204" pitchFamily="34" charset="0"/>
            </a:endParaRPr>
          </a:p>
        </p:txBody>
      </p:sp>
      <p:sp>
        <p:nvSpPr>
          <p:cNvPr id="1008" name="Google Shape;46;p15">
            <a:extLst>
              <a:ext uri="{FF2B5EF4-FFF2-40B4-BE49-F238E27FC236}">
                <a16:creationId xmlns:a16="http://schemas.microsoft.com/office/drawing/2014/main" id="{173AAE60-3052-3EBE-9F3C-96AD15A47581}"/>
              </a:ext>
            </a:extLst>
          </p:cNvPr>
          <p:cNvSpPr txBox="1">
            <a:spLocks/>
          </p:cNvSpPr>
          <p:nvPr/>
        </p:nvSpPr>
        <p:spPr>
          <a:xfrm>
            <a:off x="2241264" y="2379394"/>
            <a:ext cx="14464869" cy="2464691"/>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a:solidFill>
                  <a:schemeClr val="accent1">
                    <a:lumMod val="50000"/>
                  </a:schemeClr>
                </a:solidFill>
                <a:latin typeface="Arial" panose="020B0604020202020204" pitchFamily="34" charset="0"/>
              </a:rPr>
              <a:t>KHÓA</a:t>
            </a:r>
            <a:r>
              <a:rPr lang="vi-VN" sz="2800" b="1">
                <a:solidFill>
                  <a:schemeClr val="accent1">
                    <a:lumMod val="50000"/>
                  </a:schemeClr>
                </a:solidFill>
                <a:latin typeface="Arial" panose="020B0604020202020204" pitchFamily="34" charset="0"/>
              </a:rPr>
              <a:t> TẬP HUẤN CHO DOANH NGHIỆP CÔNG NGHIỆP</a:t>
            </a:r>
            <a:endParaRPr lang="en-US" sz="2800" b="1">
              <a:solidFill>
                <a:schemeClr val="accent1">
                  <a:lumMod val="50000"/>
                </a:schemeClr>
              </a:solidFill>
              <a:latin typeface="Arial" panose="020B0604020202020204" pitchFamily="34" charset="0"/>
            </a:endParaRPr>
          </a:p>
          <a:p>
            <a:endParaRPr lang="vi-VN" sz="4000" b="1"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E98AFCC4-328E-EFF9-6263-67F636F2A1CC}"/>
              </a:ext>
            </a:extLst>
          </p:cNvPr>
          <p:cNvSpPr txBox="1"/>
          <p:nvPr/>
        </p:nvSpPr>
        <p:spPr>
          <a:xfrm>
            <a:off x="3443721" y="1874557"/>
            <a:ext cx="8413530" cy="830997"/>
          </a:xfrm>
          <a:prstGeom prst="rect">
            <a:avLst/>
          </a:prstGeom>
          <a:noFill/>
        </p:spPr>
        <p:txBody>
          <a:bodyPr wrap="square">
            <a:spAutoFit/>
          </a:bodyPr>
          <a:lstStyle/>
          <a:p>
            <a:r>
              <a:rPr lang="en-US" sz="2400" b="1" dirty="0">
                <a:latin typeface="Arial" panose="020B0604020202020204" pitchFamily="34" charset="0"/>
                <a:cs typeface="Arial" panose="020B0604020202020204" pitchFamily="34" charset="0"/>
              </a:rPr>
              <a:t>  DỰ ÁN THÚC ĐẨY TIẾT KIỆM NĂNG LƯỢNG </a:t>
            </a:r>
          </a:p>
          <a:p>
            <a:r>
              <a:rPr lang="en-US" sz="2400" b="1" dirty="0">
                <a:latin typeface="Arial" panose="020B0604020202020204" pitchFamily="34" charset="0"/>
                <a:cs typeface="Arial" panose="020B0604020202020204" pitchFamily="34" charset="0"/>
              </a:rPr>
              <a:t>TRONG CÁC NGÀNH CÔNG NGHIỆP VIỆT NAM</a:t>
            </a:r>
          </a:p>
        </p:txBody>
      </p:sp>
      <p:sp>
        <p:nvSpPr>
          <p:cNvPr id="5" name="TextBox 4">
            <a:extLst>
              <a:ext uri="{FF2B5EF4-FFF2-40B4-BE49-F238E27FC236}">
                <a16:creationId xmlns:a16="http://schemas.microsoft.com/office/drawing/2014/main" id="{3CBA49B9-75A0-7691-5AC2-77E7EE32E16B}"/>
              </a:ext>
            </a:extLst>
          </p:cNvPr>
          <p:cNvSpPr txBox="1"/>
          <p:nvPr/>
        </p:nvSpPr>
        <p:spPr>
          <a:xfrm>
            <a:off x="5342207" y="4014354"/>
            <a:ext cx="8350468" cy="400110"/>
          </a:xfrm>
          <a:prstGeom prst="rect">
            <a:avLst/>
          </a:prstGeom>
          <a:noFill/>
        </p:spPr>
        <p:txBody>
          <a:bodyPr wrap="square">
            <a:spAutoFit/>
          </a:bodyPr>
          <a:lstStyle/>
          <a:p>
            <a:r>
              <a:rPr lang="en-US" altLang="ko-KR" sz="2000" b="1" dirty="0" err="1">
                <a:solidFill>
                  <a:srgbClr val="0070C0"/>
                </a:solidFill>
                <a:latin typeface="Arial" panose="020B0604020202020204" pitchFamily="34" charset="0"/>
                <a:cs typeface="Arial" panose="020B0604020202020204" pitchFamily="34" charset="0"/>
              </a:rPr>
              <a:t>Đối</a:t>
            </a:r>
            <a:r>
              <a:rPr lang="en-US" altLang="ko-KR" sz="2000" b="1" dirty="0">
                <a:solidFill>
                  <a:srgbClr val="0070C0"/>
                </a:solidFill>
                <a:latin typeface="Arial" panose="020B0604020202020204" pitchFamily="34" charset="0"/>
                <a:cs typeface="Arial" panose="020B0604020202020204" pitchFamily="34" charset="0"/>
              </a:rPr>
              <a:t> </a:t>
            </a:r>
            <a:r>
              <a:rPr lang="en-US" altLang="ko-KR" sz="2000" b="1" dirty="0" err="1">
                <a:solidFill>
                  <a:srgbClr val="0070C0"/>
                </a:solidFill>
                <a:latin typeface="Arial" panose="020B0604020202020204" pitchFamily="34" charset="0"/>
                <a:cs typeface="Arial" panose="020B0604020202020204" pitchFamily="34" charset="0"/>
              </a:rPr>
              <a:t>tượng</a:t>
            </a:r>
            <a:r>
              <a:rPr lang="en-US" altLang="ko-KR" sz="2000" b="1" dirty="0">
                <a:solidFill>
                  <a:srgbClr val="0070C0"/>
                </a:solidFill>
                <a:latin typeface="Arial" panose="020B0604020202020204" pitchFamily="34" charset="0"/>
                <a:cs typeface="Arial" panose="020B0604020202020204" pitchFamily="34" charset="0"/>
              </a:rPr>
              <a:t>: </a:t>
            </a:r>
            <a:r>
              <a:rPr lang="en-US" altLang="ko-KR" sz="2000" b="1" dirty="0" err="1">
                <a:solidFill>
                  <a:srgbClr val="0070C0"/>
                </a:solidFill>
                <a:latin typeface="Arial" panose="020B0604020202020204" pitchFamily="34" charset="0"/>
                <a:cs typeface="Arial" panose="020B0604020202020204" pitchFamily="34" charset="0"/>
              </a:rPr>
              <a:t>Kỹ</a:t>
            </a:r>
            <a:r>
              <a:rPr lang="en-US" altLang="ko-KR" sz="2000" b="1" dirty="0">
                <a:solidFill>
                  <a:srgbClr val="0070C0"/>
                </a:solidFill>
                <a:latin typeface="Arial" panose="020B0604020202020204" pitchFamily="34" charset="0"/>
                <a:cs typeface="Arial" panose="020B0604020202020204" pitchFamily="34" charset="0"/>
              </a:rPr>
              <a:t> </a:t>
            </a:r>
            <a:r>
              <a:rPr lang="en-US" altLang="ko-KR" sz="2000" b="1" dirty="0" err="1">
                <a:solidFill>
                  <a:srgbClr val="0070C0"/>
                </a:solidFill>
                <a:latin typeface="Arial" panose="020B0604020202020204" pitchFamily="34" charset="0"/>
                <a:cs typeface="Arial" panose="020B0604020202020204" pitchFamily="34" charset="0"/>
              </a:rPr>
              <a:t>thuật</a:t>
            </a:r>
            <a:endParaRPr lang="ko-KR" altLang="en-US" sz="2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133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5DCCA-2EFB-C680-4CD9-38BF6BCF8A66}"/>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E2B145A9-E0A5-AA38-04EA-0853D2D3AC40}"/>
              </a:ext>
            </a:extLst>
          </p:cNvPr>
          <p:cNvSpPr/>
          <p:nvPr/>
        </p:nvSpPr>
        <p:spPr>
          <a:xfrm>
            <a:off x="2586627" y="7622311"/>
            <a:ext cx="9922212" cy="971550"/>
          </a:xfrm>
          <a:prstGeom prst="rect">
            <a:avLst/>
          </a:prstGeom>
          <a:noFill/>
          <a:ln/>
        </p:spPr>
        <p:txBody>
          <a:bodyPr wrap="square" lIns="0" tIns="0" rIns="0" bIns="0" rtlCol="0" anchor="t"/>
          <a:lstStyle/>
          <a:p>
            <a:pPr>
              <a:lnSpc>
                <a:spcPts val="2850"/>
              </a:lnSpc>
            </a:pPr>
            <a:r>
              <a:rPr lang="en-US" sz="2000" dirty="0">
                <a:solidFill>
                  <a:srgbClr val="454240"/>
                </a:solidFill>
                <a:latin typeface="Arial" panose="020B0604020202020204" pitchFamily="34" charset="0"/>
                <a:cs typeface="Arial" panose="020B0604020202020204" pitchFamily="34" charset="0"/>
              </a:rPr>
              <a:t>                           </a:t>
            </a:r>
            <a:r>
              <a:rPr lang="vi-VN" sz="2000" dirty="0">
                <a:solidFill>
                  <a:srgbClr val="454240"/>
                </a:solidFill>
                <a:latin typeface="Arial" panose="020B0604020202020204" pitchFamily="34" charset="0"/>
                <a:cs typeface="Arial" panose="020B0604020202020204" pitchFamily="34" charset="0"/>
              </a:rPr>
              <a:t>Sơ đồ quy trình công 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bia</a:t>
            </a: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54A51EAF-66A3-CC97-BBDA-87C98DE7FE00}"/>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127D0195-2146-C1B0-86B9-0BEEE0396358}"/>
              </a:ext>
            </a:extLst>
          </p:cNvPr>
          <p:cNvSpPr/>
          <p:nvPr/>
        </p:nvSpPr>
        <p:spPr>
          <a:xfrm>
            <a:off x="0" y="891212"/>
            <a:ext cx="11804800" cy="609856"/>
          </a:xfrm>
          <a:prstGeom prst="rect">
            <a:avLst/>
          </a:prstGeom>
          <a:noFill/>
          <a:ln/>
        </p:spPr>
        <p:txBody>
          <a:bodyPr wrap="square" lIns="0" tIns="0" rIns="0" bIns="0" rtlCol="0" anchor="t"/>
          <a:lstStyle/>
          <a:p>
            <a:pPr algn="ctr">
              <a:lnSpc>
                <a:spcPts val="5550"/>
              </a:lnSpc>
            </a:pPr>
            <a:r>
              <a:rPr lang="vi-VN" sz="2400" b="1" dirty="0">
                <a:solidFill>
                  <a:srgbClr val="337177"/>
                </a:solidFill>
                <a:latin typeface="Arial" panose="020B0604020202020204" pitchFamily="34" charset="0"/>
                <a:ea typeface="Libre Baskerville" pitchFamily="34" charset="-122"/>
                <a:cs typeface="Arial" panose="020B0604020202020204" pitchFamily="34"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(6)</a:t>
            </a:r>
            <a:endParaRPr lang="en-US" sz="2400" b="1" dirty="0">
              <a:solidFill>
                <a:srgbClr val="337177"/>
              </a:solidFill>
              <a:latin typeface="Arial" panose="020B0604020202020204" pitchFamily="34" charset="0"/>
              <a:cs typeface="Arial" panose="020B0604020202020204" pitchFamily="34" charset="0"/>
            </a:endParaRPr>
          </a:p>
        </p:txBody>
      </p:sp>
      <p:pic>
        <p:nvPicPr>
          <p:cNvPr id="1026" name="Picture 2" descr="Generated image">
            <a:extLst>
              <a:ext uri="{FF2B5EF4-FFF2-40B4-BE49-F238E27FC236}">
                <a16:creationId xmlns:a16="http://schemas.microsoft.com/office/drawing/2014/main" id="{9C75A9DA-1817-FC0E-4572-6A88C09EFD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4654" y="1625305"/>
            <a:ext cx="3588877" cy="5721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00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BC940-8C11-A555-1F62-90DD70A62DAB}"/>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F8ABAC34-76F7-6D3D-FB40-71762902D739}"/>
              </a:ext>
            </a:extLst>
          </p:cNvPr>
          <p:cNvSpPr/>
          <p:nvPr/>
        </p:nvSpPr>
        <p:spPr>
          <a:xfrm>
            <a:off x="2843481" y="7591489"/>
            <a:ext cx="9922212" cy="971550"/>
          </a:xfrm>
          <a:prstGeom prst="rect">
            <a:avLst/>
          </a:prstGeom>
          <a:noFill/>
          <a:ln/>
        </p:spPr>
        <p:txBody>
          <a:bodyPr wrap="square" lIns="0" tIns="0" rIns="0" bIns="0" rtlCol="0" anchor="t"/>
          <a:lstStyle/>
          <a:p>
            <a:pPr>
              <a:lnSpc>
                <a:spcPts val="2850"/>
              </a:lnSpc>
            </a:pPr>
            <a:r>
              <a:rPr lang="en-US" sz="2000" dirty="0">
                <a:solidFill>
                  <a:srgbClr val="454240"/>
                </a:solidFill>
                <a:latin typeface="Arial" panose="020B0604020202020204" pitchFamily="34" charset="0"/>
                <a:cs typeface="Arial" panose="020B0604020202020204" pitchFamily="34" charset="0"/>
              </a:rPr>
              <a:t>                           </a:t>
            </a:r>
            <a:r>
              <a:rPr lang="vi-VN" sz="2000" dirty="0">
                <a:solidFill>
                  <a:srgbClr val="454240"/>
                </a:solidFill>
                <a:latin typeface="Arial" panose="020B0604020202020204" pitchFamily="34" charset="0"/>
                <a:cs typeface="Arial" panose="020B0604020202020204" pitchFamily="34" charset="0"/>
              </a:rPr>
              <a:t>Sơ đồ quy trình công 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sữa</a:t>
            </a: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C420FA88-E146-A8CD-5D0F-998F2CE78D84}"/>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7E50EF95-9544-5D95-1968-D820F1D2CF35}"/>
              </a:ext>
            </a:extLst>
          </p:cNvPr>
          <p:cNvSpPr/>
          <p:nvPr/>
        </p:nvSpPr>
        <p:spPr>
          <a:xfrm>
            <a:off x="622436" y="1055471"/>
            <a:ext cx="11804800" cy="609856"/>
          </a:xfrm>
          <a:prstGeom prst="rect">
            <a:avLst/>
          </a:prstGeom>
          <a:noFill/>
          <a:ln/>
        </p:spPr>
        <p:txBody>
          <a:bodyPr wrap="square" lIns="0" tIns="0" rIns="0" bIns="0" rtlCol="0" anchor="t"/>
          <a:lstStyle/>
          <a:p>
            <a:pPr algn="ctr">
              <a:lnSpc>
                <a:spcPts val="5550"/>
              </a:lnSpc>
            </a:pPr>
            <a:r>
              <a:rPr lang="vi-VN" sz="2400" b="1" dirty="0">
                <a:solidFill>
                  <a:srgbClr val="337177"/>
                </a:solidFill>
                <a:latin typeface="Arial" panose="020B0604020202020204" pitchFamily="34" charset="0"/>
                <a:ea typeface="Libre Baskerville" pitchFamily="34" charset="-122"/>
                <a:cs typeface="Arial" panose="020B0604020202020204" pitchFamily="34"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(7)</a:t>
            </a:r>
            <a:endParaRPr lang="en-US" sz="2400" b="1" dirty="0">
              <a:solidFill>
                <a:srgbClr val="337177"/>
              </a:solidFill>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5E306DF6-1277-4ABF-AB29-D69F2F04D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916" y="2020868"/>
            <a:ext cx="3713747" cy="5570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520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05327" y="1450471"/>
            <a:ext cx="13183430" cy="1438559"/>
          </a:xfrm>
          <a:prstGeom prst="rect">
            <a:avLst/>
          </a:prstGeom>
          <a:noFill/>
          <a:ln/>
        </p:spPr>
        <p:txBody>
          <a:bodyPr wrap="none" lIns="0" tIns="0" rIns="0" bIns="0" rtlCol="0" anchor="t"/>
          <a:lstStyle/>
          <a:p>
            <a:pPr algn="ctr"/>
            <a:r>
              <a:rPr lang="en-US" sz="2400" b="1" dirty="0">
                <a:solidFill>
                  <a:srgbClr val="337177"/>
                </a:solidFill>
                <a:latin typeface="Arial" panose="020B0604020202020204" pitchFamily="34" charset="0"/>
                <a:cs typeface="Arial" panose="020B0604020202020204" pitchFamily="34" charset="0"/>
              </a:rPr>
              <a:t>Định </a:t>
            </a:r>
            <a:r>
              <a:rPr lang="en-US" sz="2400" b="1" dirty="0" err="1">
                <a:solidFill>
                  <a:srgbClr val="337177"/>
                </a:solidFill>
                <a:latin typeface="Arial" panose="020B0604020202020204" pitchFamily="34" charset="0"/>
                <a:cs typeface="Arial" panose="020B0604020202020204" pitchFamily="34" charset="0"/>
              </a:rPr>
              <a:t>mức</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sử</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dụng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năng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lượng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ngành</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công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nghiệp</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sản</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xuất</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bia</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và</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đồ</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uống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không</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cồn</a:t>
            </a:r>
            <a:r>
              <a:rPr lang="en-US" sz="2400" b="1" dirty="0">
                <a:solidFill>
                  <a:srgbClr val="337177"/>
                </a:solidFill>
                <a:latin typeface="Arial" panose="020B0604020202020204" pitchFamily="34" charset="0"/>
                <a:cs typeface="Arial" panose="020B0604020202020204" pitchFamily="34" charset="0"/>
              </a:rPr>
              <a:t>  </a:t>
            </a:r>
          </a:p>
          <a:p>
            <a:pPr algn="ctr"/>
            <a:r>
              <a:rPr lang="en-US" sz="2400" b="1" dirty="0" err="1">
                <a:solidFill>
                  <a:srgbClr val="337177"/>
                </a:solidFill>
                <a:latin typeface="Arial" panose="020B0604020202020204" pitchFamily="34" charset="0"/>
                <a:cs typeface="Arial" panose="020B0604020202020204" pitchFamily="34" charset="0"/>
              </a:rPr>
              <a:t>từ</a:t>
            </a:r>
            <a:r>
              <a:rPr lang="en-US" sz="2400" b="1" dirty="0">
                <a:solidFill>
                  <a:srgbClr val="337177"/>
                </a:solidFill>
                <a:latin typeface="Arial" panose="020B0604020202020204" pitchFamily="34" charset="0"/>
                <a:cs typeface="Arial" panose="020B0604020202020204" pitchFamily="34" charset="0"/>
              </a:rPr>
              <a:t> 2020-2025</a:t>
            </a:r>
          </a:p>
        </p:txBody>
      </p:sp>
      <p:sp>
        <p:nvSpPr>
          <p:cNvPr id="3" name="Text 1"/>
          <p:cNvSpPr/>
          <p:nvPr/>
        </p:nvSpPr>
        <p:spPr>
          <a:xfrm>
            <a:off x="505327" y="2763005"/>
            <a:ext cx="12964093" cy="913996"/>
          </a:xfrm>
          <a:prstGeom prst="rect">
            <a:avLst/>
          </a:prstGeom>
          <a:noFill/>
          <a:ln/>
        </p:spPr>
        <p:txBody>
          <a:bodyPr wrap="none" lIns="0" tIns="0" rIns="0" bIns="0" rtlCol="0" anchor="t"/>
          <a:lstStyle/>
          <a:p>
            <a:pPr>
              <a:lnSpc>
                <a:spcPts val="2750"/>
              </a:lnSpc>
            </a:pPr>
            <a:r>
              <a:rPr lang="en-US" sz="2200" dirty="0">
                <a:latin typeface="Arial" panose="020B0604020202020204" pitchFamily="34" charset="0"/>
                <a:cs typeface="Arial" panose="020B0604020202020204" pitchFamily="34" charset="0"/>
              </a:rPr>
              <a:t>Thông </a:t>
            </a:r>
            <a:r>
              <a:rPr lang="en-US" sz="2200" dirty="0" err="1">
                <a:latin typeface="Arial" panose="020B0604020202020204" pitchFamily="34" charset="0"/>
                <a:cs typeface="Arial" panose="020B0604020202020204" pitchFamily="34" charset="0"/>
              </a:rPr>
              <a:t>tư</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số</a:t>
            </a:r>
            <a:r>
              <a:rPr lang="en-US" sz="2200" dirty="0">
                <a:latin typeface="Arial" panose="020B0604020202020204" pitchFamily="34" charset="0"/>
                <a:cs typeface="Arial" panose="020B0604020202020204" pitchFamily="34" charset="0"/>
              </a:rPr>
              <a:t> 19/2016/TT-BCT </a:t>
            </a:r>
            <a:r>
              <a:rPr lang="en-US" sz="2200" dirty="0" err="1">
                <a:latin typeface="Arial" panose="020B0604020202020204" pitchFamily="34" charset="0"/>
                <a:cs typeface="Arial" panose="020B0604020202020204" pitchFamily="34" charset="0"/>
              </a:rPr>
              <a:t>ngày</a:t>
            </a:r>
            <a:r>
              <a:rPr lang="en-US" sz="2200" dirty="0">
                <a:latin typeface="Arial" panose="020B0604020202020204" pitchFamily="34" charset="0"/>
                <a:cs typeface="Arial" panose="020B0604020202020204" pitchFamily="34" charset="0"/>
              </a:rPr>
              <a:t> 14 </a:t>
            </a:r>
            <a:r>
              <a:rPr lang="en-US" sz="2200" dirty="0" err="1">
                <a:latin typeface="Arial" panose="020B0604020202020204" pitchFamily="34" charset="0"/>
                <a:cs typeface="Arial" panose="020B0604020202020204" pitchFamily="34" charset="0"/>
              </a:rPr>
              <a:t>tháng</a:t>
            </a:r>
            <a:r>
              <a:rPr lang="en-US" sz="2200" dirty="0">
                <a:latin typeface="Arial" panose="020B0604020202020204" pitchFamily="34" charset="0"/>
                <a:cs typeface="Arial" panose="020B0604020202020204" pitchFamily="34" charset="0"/>
              </a:rPr>
              <a:t> 9 </a:t>
            </a:r>
            <a:r>
              <a:rPr lang="en-US" sz="2200" dirty="0" err="1">
                <a:latin typeface="Arial" panose="020B0604020202020204" pitchFamily="34" charset="0"/>
                <a:cs typeface="Arial" panose="020B0604020202020204" pitchFamily="34" charset="0"/>
              </a:rPr>
              <a:t>năm</a:t>
            </a:r>
            <a:r>
              <a:rPr lang="en-US" sz="2200" dirty="0">
                <a:latin typeface="Arial" panose="020B0604020202020204" pitchFamily="34" charset="0"/>
                <a:cs typeface="Arial" panose="020B0604020202020204" pitchFamily="34" charset="0"/>
              </a:rPr>
              <a:t> 2016 </a:t>
            </a:r>
            <a:r>
              <a:rPr lang="en-US" sz="2200" dirty="0" err="1">
                <a:latin typeface="Arial" panose="020B0604020202020204" pitchFamily="34" charset="0"/>
                <a:cs typeface="Arial" panose="020B0604020202020204" pitchFamily="34" charset="0"/>
              </a:rPr>
              <a:t>của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Bộ</a:t>
            </a:r>
            <a:r>
              <a:rPr lang="en-US" sz="2200" dirty="0">
                <a:latin typeface="Arial" panose="020B0604020202020204" pitchFamily="34" charset="0"/>
                <a:cs typeface="Arial" panose="020B0604020202020204" pitchFamily="34" charset="0"/>
              </a:rPr>
              <a:t> Công </a:t>
            </a:r>
            <a:r>
              <a:rPr lang="en-US" sz="2200" dirty="0" err="1">
                <a:latin typeface="Arial" panose="020B0604020202020204" pitchFamily="34" charset="0"/>
                <a:cs typeface="Arial" panose="020B0604020202020204" pitchFamily="34" charset="0"/>
              </a:rPr>
              <a:t>thương</a:t>
            </a:r>
            <a:r>
              <a:rPr lang="en-US" sz="2200" dirty="0">
                <a:latin typeface="Arial" panose="020B0604020202020204" pitchFamily="34" charset="0"/>
                <a:cs typeface="Arial" panose="020B0604020202020204" pitchFamily="34" charset="0"/>
              </a:rPr>
              <a:t> ban </a:t>
            </a:r>
            <a:r>
              <a:rPr lang="en-US" sz="2200" dirty="0" err="1">
                <a:latin typeface="Arial" panose="020B0604020202020204" pitchFamily="34" charset="0"/>
                <a:cs typeface="Arial" panose="020B0604020202020204" pitchFamily="34" charset="0"/>
              </a:rPr>
              <a:t>hành</a:t>
            </a:r>
            <a:r>
              <a:rPr lang="en-US" sz="2200" dirty="0">
                <a:latin typeface="Arial" panose="020B0604020202020204" pitchFamily="34" charset="0"/>
                <a:cs typeface="Arial" panose="020B0604020202020204" pitchFamily="34" charset="0"/>
              </a:rPr>
              <a:t> Quy </a:t>
            </a:r>
            <a:r>
              <a:rPr lang="en-US" sz="2200" dirty="0" err="1">
                <a:latin typeface="Arial" panose="020B0604020202020204" pitchFamily="34" charset="0"/>
                <a:cs typeface="Arial" panose="020B0604020202020204" pitchFamily="34" charset="0"/>
              </a:rPr>
              <a:t>định</a:t>
            </a:r>
            <a:r>
              <a:rPr lang="en-US" sz="2200" dirty="0">
                <a:latin typeface="Arial" panose="020B0604020202020204" pitchFamily="34" charset="0"/>
                <a:cs typeface="Arial" panose="020B0604020202020204" pitchFamily="34" charset="0"/>
              </a:rPr>
              <a:t> </a:t>
            </a:r>
          </a:p>
          <a:p>
            <a:pPr>
              <a:lnSpc>
                <a:spcPts val="2750"/>
              </a:lnSpc>
            </a:pPr>
            <a:r>
              <a:rPr lang="en-US" sz="2200" dirty="0" err="1">
                <a:latin typeface="Arial" panose="020B0604020202020204" pitchFamily="34" charset="0"/>
                <a:cs typeface="Arial" panose="020B0604020202020204" pitchFamily="34" charset="0"/>
              </a:rPr>
              <a:t>về</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mức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tiêu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thụ</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năng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lượng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trong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ngành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sản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xuất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bia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và</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nước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giải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khát</a:t>
            </a:r>
            <a:endParaRPr lang="en-US" sz="2200" dirty="0">
              <a:latin typeface="Arial" panose="020B0604020202020204" pitchFamily="34" charset="0"/>
              <a:cs typeface="Arial" panose="020B0604020202020204" pitchFamily="34" charset="0"/>
            </a:endParaRPr>
          </a:p>
        </p:txBody>
      </p:sp>
      <p:sp>
        <p:nvSpPr>
          <p:cNvPr id="4" name="Text 2"/>
          <p:cNvSpPr/>
          <p:nvPr/>
        </p:nvSpPr>
        <p:spPr>
          <a:xfrm>
            <a:off x="719633" y="2201977"/>
            <a:ext cx="6244709" cy="1451610"/>
          </a:xfrm>
          <a:prstGeom prst="rect">
            <a:avLst/>
          </a:prstGeom>
          <a:noFill/>
          <a:ln/>
        </p:spPr>
        <p:txBody>
          <a:bodyPr wrap="square" lIns="0" tIns="0" rIns="0" bIns="0" rtlCol="0" anchor="t"/>
          <a:lstStyle/>
          <a:p>
            <a:pPr marL="0" indent="0" algn="l">
              <a:lnSpc>
                <a:spcPts val="2850"/>
              </a:lnSpc>
              <a:buNone/>
            </a:pPr>
            <a:endParaRPr lang="en-US" sz="175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210F931C-6530-0DEE-5DF6-AD7172644614}"/>
              </a:ext>
            </a:extLst>
          </p:cNvPr>
          <p:cNvPicPr>
            <a:picLocks noChangeAspect="1"/>
          </p:cNvPicPr>
          <p:nvPr/>
        </p:nvPicPr>
        <p:blipFill>
          <a:blip r:embed="rId3"/>
          <a:stretch>
            <a:fillRect/>
          </a:stretch>
        </p:blipFill>
        <p:spPr>
          <a:xfrm>
            <a:off x="3144097" y="3984560"/>
            <a:ext cx="7640490" cy="36233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2171928"/>
            <a:ext cx="7928491" cy="708779"/>
          </a:xfrm>
          <a:prstGeom prst="rect">
            <a:avLst/>
          </a:prstGeom>
          <a:noFill/>
          <a:ln/>
        </p:spPr>
        <p:txBody>
          <a:bodyPr wrap="none" lIns="0" tIns="0" rIns="0" bIns="0" rtlCol="0" anchor="t"/>
          <a:lstStyle/>
          <a:p>
            <a:pPr marL="0" indent="0" algn="l">
              <a:lnSpc>
                <a:spcPts val="5550"/>
              </a:lnSpc>
              <a:buNone/>
            </a:pPr>
            <a:endParaRPr lang="en-US" sz="3200" dirty="0">
              <a:latin typeface="Arial" panose="020B0604020202020204" pitchFamily="34" charset="0"/>
              <a:cs typeface="Arial" panose="020B0604020202020204" pitchFamily="34" charset="0"/>
            </a:endParaRPr>
          </a:p>
        </p:txBody>
      </p:sp>
      <p:sp>
        <p:nvSpPr>
          <p:cNvPr id="12" name="Text 10"/>
          <p:cNvSpPr/>
          <p:nvPr/>
        </p:nvSpPr>
        <p:spPr>
          <a:xfrm>
            <a:off x="793790" y="6512471"/>
            <a:ext cx="13042821" cy="725805"/>
          </a:xfrm>
          <a:prstGeom prst="rect">
            <a:avLst/>
          </a:prstGeom>
          <a:noFill/>
          <a:ln/>
        </p:spPr>
        <p:txBody>
          <a:bodyPr wrap="square" lIns="0" tIns="0" rIns="0" bIns="0" rtlCol="0" anchor="t"/>
          <a:lstStyle/>
          <a:p>
            <a:pPr marL="0" indent="0" algn="l">
              <a:lnSpc>
                <a:spcPts val="2850"/>
              </a:lnSpc>
              <a:buNone/>
            </a:pPr>
            <a:endParaRPr lang="en-US" sz="1750" dirty="0">
              <a:latin typeface="Arial" panose="020B0604020202020204" pitchFamily="34" charset="0"/>
              <a:cs typeface="Arial" panose="020B0604020202020204" pitchFamily="34" charset="0"/>
            </a:endParaRPr>
          </a:p>
        </p:txBody>
      </p:sp>
      <p:sp>
        <p:nvSpPr>
          <p:cNvPr id="15" name="Rectangle 14"/>
          <p:cNvSpPr/>
          <p:nvPr/>
        </p:nvSpPr>
        <p:spPr>
          <a:xfrm>
            <a:off x="2834584" y="953312"/>
            <a:ext cx="8359981" cy="2123658"/>
          </a:xfrm>
          <a:prstGeom prst="rect">
            <a:avLst/>
          </a:prstGeom>
        </p:spPr>
        <p:txBody>
          <a:bodyPr wrap="none">
            <a:spAutoFit/>
          </a:bodyPr>
          <a:lstStyle/>
          <a:p>
            <a:pPr algn="ctr"/>
            <a:r>
              <a:rPr lang="en-US" sz="2400" b="1">
                <a:solidFill>
                  <a:srgbClr val="337177"/>
                </a:solidFill>
                <a:latin typeface="Arial" panose="020B0604020202020204" pitchFamily="34" charset="0"/>
                <a:cs typeface="Arial" panose="020B0604020202020204" pitchFamily="34" charset="0"/>
              </a:rPr>
              <a:t>Định mức sử dụng năng lượng ngành công nghiệp sản </a:t>
            </a:r>
          </a:p>
          <a:p>
            <a:pPr algn="ctr"/>
            <a:r>
              <a:rPr lang="en-US" sz="2400" b="1">
                <a:solidFill>
                  <a:srgbClr val="337177"/>
                </a:solidFill>
                <a:latin typeface="Arial" panose="020B0604020202020204" pitchFamily="34" charset="0"/>
                <a:cs typeface="Arial" panose="020B0604020202020204" pitchFamily="34" charset="0"/>
              </a:rPr>
              <a:t>xuất bia và đồ uống không cồn từ 2025-2030</a:t>
            </a:r>
          </a:p>
          <a:p>
            <a:pPr algn="ctr"/>
            <a:br>
              <a:rPr lang="en-US" sz="2800">
                <a:solidFill>
                  <a:srgbClr val="337177"/>
                </a:solidFill>
                <a:latin typeface="Arial" panose="020B0604020202020204" pitchFamily="34" charset="0"/>
                <a:cs typeface="Arial" panose="020B0604020202020204" pitchFamily="34" charset="0"/>
              </a:rPr>
            </a:br>
            <a:endParaRPr lang="vi-VN" sz="2800">
              <a:solidFill>
                <a:srgbClr val="337177"/>
              </a:solidFill>
              <a:latin typeface="Arial" panose="020B0604020202020204" pitchFamily="34" charset="0"/>
              <a:cs typeface="Arial" panose="020B0604020202020204" pitchFamily="34" charset="0"/>
            </a:endParaRPr>
          </a:p>
          <a:p>
            <a:pPr algn="ctr"/>
            <a:endParaRPr lang="en-US" sz="2800" dirty="0">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2572ED52-9D89-1FC7-79F0-BCE49CB8BEB8}"/>
              </a:ext>
            </a:extLst>
          </p:cNvPr>
          <p:cNvSpPr>
            <a:spLocks noChangeArrowheads="1"/>
          </p:cNvSpPr>
          <p:nvPr/>
        </p:nvSpPr>
        <p:spPr bwMode="auto">
          <a:xfrm>
            <a:off x="313150" y="1753978"/>
            <a:ext cx="13402849" cy="1087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lnSpc>
                <a:spcPts val="2750"/>
              </a:lnSpc>
            </a:pPr>
            <a:r>
              <a:rPr lang="en-US" sz="2400" dirty="0">
                <a:latin typeface="Arial" panose="020B0604020202020204" pitchFamily="34" charset="0"/>
                <a:cs typeface="Arial" panose="020B0604020202020204" pitchFamily="34" charset="0"/>
              </a:rPr>
              <a:t>Thông </a:t>
            </a:r>
            <a:r>
              <a:rPr lang="en-US" sz="2400" dirty="0" err="1">
                <a:latin typeface="Arial" panose="020B0604020202020204" pitchFamily="34" charset="0"/>
                <a:cs typeface="Arial" panose="020B0604020202020204" pitchFamily="34" charset="0"/>
              </a:rPr>
              <a:t>tư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số</a:t>
            </a:r>
            <a:r>
              <a:rPr lang="en-US" sz="2400">
                <a:latin typeface="Arial" panose="020B0604020202020204" pitchFamily="34" charset="0"/>
                <a:cs typeface="Arial" panose="020B0604020202020204" pitchFamily="34" charset="0"/>
              </a:rPr>
              <a:t> 28/2024/TT-BCT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Bộ</a:t>
            </a:r>
            <a:r>
              <a:rPr lang="en-US" sz="2400" dirty="0">
                <a:latin typeface="Arial" panose="020B0604020202020204" pitchFamily="34" charset="0"/>
                <a:cs typeface="Arial" panose="020B0604020202020204" pitchFamily="34" charset="0"/>
              </a:rPr>
              <a:t> Công </a:t>
            </a:r>
            <a:r>
              <a:rPr lang="en-US" sz="2400" dirty="0" err="1">
                <a:latin typeface="Arial" panose="020B0604020202020204" pitchFamily="34" charset="0"/>
                <a:cs typeface="Arial" panose="020B0604020202020204" pitchFamily="34" charset="0"/>
              </a:rPr>
              <a:t>thương</a:t>
            </a:r>
            <a:r>
              <a:rPr lang="en-US" sz="2400" dirty="0">
                <a:latin typeface="Arial" panose="020B0604020202020204" pitchFamily="34" charset="0"/>
                <a:cs typeface="Arial" panose="020B0604020202020204" pitchFamily="34" charset="0"/>
              </a:rPr>
              <a:t> ban </a:t>
            </a:r>
            <a:r>
              <a:rPr lang="en-US" sz="2400" dirty="0" err="1">
                <a:latin typeface="Arial" panose="020B0604020202020204" pitchFamily="34" charset="0"/>
                <a:cs typeface="Arial" panose="020B0604020202020204" pitchFamily="34" charset="0"/>
              </a:rPr>
              <a:t>hành</a:t>
            </a:r>
            <a:r>
              <a:rPr lang="en-US" sz="2400" dirty="0">
                <a:latin typeface="Arial" panose="020B0604020202020204" pitchFamily="34" charset="0"/>
                <a:cs typeface="Arial" panose="020B0604020202020204" pitchFamily="34" charset="0"/>
              </a:rPr>
              <a:t> Quy </a:t>
            </a:r>
            <a:r>
              <a:rPr lang="en-US" sz="2400" dirty="0" err="1">
                <a:latin typeface="Arial" panose="020B0604020202020204" pitchFamily="34" charset="0"/>
                <a:cs typeface="Arial" panose="020B0604020202020204" pitchFamily="34" charset="0"/>
              </a:rPr>
              <a:t>định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về</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mức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 </a:t>
            </a:r>
          </a:p>
          <a:p>
            <a:pPr algn="ctr">
              <a:lnSpc>
                <a:spcPts val="2750"/>
              </a:lnSpc>
            </a:pPr>
            <a:r>
              <a:rPr lang="en-US" sz="2400" dirty="0" err="1">
                <a:latin typeface="Arial" panose="020B0604020202020204" pitchFamily="34" charset="0"/>
                <a:cs typeface="Arial" panose="020B0604020202020204" pitchFamily="34" charset="0"/>
              </a:rPr>
              <a:t>thụ</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trong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ngành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bia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nước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khát</a:t>
            </a:r>
            <a:endParaRPr lang="en-US" sz="24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 name="Picture 4">
            <a:extLst>
              <a:ext uri="{FF2B5EF4-FFF2-40B4-BE49-F238E27FC236}">
                <a16:creationId xmlns:a16="http://schemas.microsoft.com/office/drawing/2014/main" id="{B4ECF07C-0908-B690-7E13-070F4EF12BB8}"/>
              </a:ext>
            </a:extLst>
          </p:cNvPr>
          <p:cNvPicPr>
            <a:picLocks noChangeAspect="1"/>
          </p:cNvPicPr>
          <p:nvPr/>
        </p:nvPicPr>
        <p:blipFill>
          <a:blip r:embed="rId3"/>
          <a:stretch>
            <a:fillRect/>
          </a:stretch>
        </p:blipFill>
        <p:spPr>
          <a:xfrm>
            <a:off x="2834584" y="3049432"/>
            <a:ext cx="8621328" cy="467742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6221" y="2327954"/>
            <a:ext cx="12937787" cy="3347840"/>
          </a:xfrm>
          <a:prstGeom prst="rect">
            <a:avLst/>
          </a:prstGeom>
        </p:spPr>
        <p:txBody>
          <a:bodyPr wrap="square">
            <a:spAutoFit/>
          </a:bodyPr>
          <a:lstStyle/>
          <a:p>
            <a:pPr marL="457200" indent="-457200">
              <a:lnSpc>
                <a:spcPct val="150000"/>
              </a:lnSpc>
              <a:buFont typeface="Wingdings" panose="05000000000000000000" pitchFamily="2" charset="2"/>
              <a:buChar char="Ø"/>
              <a:defRPr sz="2000"/>
            </a:pPr>
            <a:r>
              <a:rPr lang="en-US" sz="2400" dirty="0">
                <a:latin typeface="Arial" panose="020B0604020202020204" pitchFamily="34" charset="0"/>
                <a:cs typeface="Arial" panose="020B0604020202020204" pitchFamily="34" charset="0"/>
              </a:rPr>
              <a:t>Cường </a:t>
            </a:r>
            <a:r>
              <a:rPr lang="en-US" sz="2400" dirty="0" err="1">
                <a:latin typeface="Arial" panose="020B0604020202020204" pitchFamily="34" charset="0"/>
                <a:cs typeface="Arial" panose="020B0604020202020204" pitchFamily="34" charset="0"/>
              </a:rPr>
              <a:t>độ</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không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hiệu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Thiếu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sát</a:t>
            </a:r>
            <a:r>
              <a:rPr lang="en-US" sz="2400" dirty="0">
                <a:latin typeface="Arial" panose="020B0604020202020204" pitchFamily="34" charset="0"/>
                <a:cs typeface="Arial" panose="020B0604020202020204" pitchFamily="34" charset="0"/>
              </a:rPr>
              <a:t> và </a:t>
            </a:r>
            <a:r>
              <a:rPr lang="en-US" sz="2400" dirty="0" err="1">
                <a:latin typeface="Arial" panose="020B0604020202020204" pitchFamily="34" charset="0"/>
                <a:cs typeface="Arial" panose="020B0604020202020204" pitchFamily="34" charset="0"/>
              </a:rPr>
              <a:t>quản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lý</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lượng</a:t>
            </a:r>
            <a:endParaRPr lang="en-US" sz="2400" dirty="0">
              <a:latin typeface="Arial" panose="020B0604020202020204" pitchFamily="34" charset="0"/>
              <a:cs typeface="Arial" panose="020B0604020202020204" pitchFamily="34" charset="0"/>
            </a:endParaRPr>
          </a:p>
          <a:p>
            <a:pPr marL="457200" indent="-457200">
              <a:lnSpc>
                <a:spcPct val="150000"/>
              </a:lnSpc>
              <a:buFont typeface="Wingdings" panose="05000000000000000000" pitchFamily="2" charset="2"/>
              <a:buChar char="Ø"/>
              <a:defRPr sz="2000"/>
            </a:pPr>
            <a:r>
              <a:rPr lang="en-US" sz="2400" dirty="0">
                <a:latin typeface="Arial" panose="020B0604020202020204" pitchFamily="34" charset="0"/>
                <a:cs typeface="Arial" panose="020B0604020202020204" pitchFamily="34" charset="0"/>
              </a:rPr>
              <a:t>Chi </a:t>
            </a:r>
            <a:r>
              <a:rPr lang="en-US" sz="2400" dirty="0" err="1">
                <a:latin typeface="Arial" panose="020B0604020202020204" pitchFamily="34" charset="0"/>
                <a:cs typeface="Arial" panose="020B0604020202020204" pitchFamily="34" charset="0"/>
              </a:rPr>
              <a:t>phí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hành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endParaRPr lang="en-US" sz="2400" dirty="0">
              <a:latin typeface="Arial" panose="020B0604020202020204" pitchFamily="34" charset="0"/>
              <a:cs typeface="Arial" panose="020B0604020202020204" pitchFamily="34" charset="0"/>
            </a:endParaRPr>
          </a:p>
          <a:p>
            <a:pPr marL="457200" indent="-457200">
              <a:lnSpc>
                <a:spcPct val="150000"/>
              </a:lnSpc>
              <a:buFont typeface="Wingdings" panose="05000000000000000000" pitchFamily="2" charset="2"/>
              <a:buChar char="Ø"/>
              <a:defRPr sz="2000"/>
            </a:pPr>
            <a:r>
              <a:rPr lang="en-US" sz="2400" dirty="0" err="1">
                <a:latin typeface="Arial" panose="020B0604020202020204" pitchFamily="34" charset="0"/>
                <a:cs typeface="Arial" panose="020B0604020202020204" pitchFamily="34" charset="0"/>
              </a:rPr>
              <a:t>Áp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lực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từ</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mục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trung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hòa</a:t>
            </a:r>
            <a:r>
              <a:rPr lang="en-US" sz="2400" dirty="0">
                <a:latin typeface="Arial" panose="020B0604020202020204" pitchFamily="34" charset="0"/>
                <a:cs typeface="Arial" panose="020B0604020202020204" pitchFamily="34" charset="0"/>
              </a:rPr>
              <a:t> carbon và </a:t>
            </a:r>
            <a:r>
              <a:rPr lang="en-US" sz="2400" dirty="0" err="1">
                <a:latin typeface="Arial" panose="020B0604020202020204" pitchFamily="34" charset="0"/>
                <a:cs typeface="Arial" panose="020B0604020202020204" pitchFamily="34" charset="0"/>
              </a:rPr>
              <a:t>sản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xanh</a:t>
            </a:r>
            <a:endParaRPr lang="en-US" sz="2400" dirty="0">
              <a:latin typeface="Arial" panose="020B0604020202020204" pitchFamily="34" charset="0"/>
              <a:cs typeface="Arial" panose="020B0604020202020204" pitchFamily="34" charset="0"/>
            </a:endParaRPr>
          </a:p>
          <a:p>
            <a:pPr marL="457200" indent="-457200">
              <a:lnSpc>
                <a:spcPct val="150000"/>
              </a:lnSpc>
              <a:buFont typeface="Wingdings" panose="05000000000000000000" pitchFamily="2" charset="2"/>
              <a:buChar char="Ø"/>
              <a:defRPr sz="2000"/>
            </a:pPr>
            <a:r>
              <a:rPr lang="en-US" sz="2400" dirty="0" err="1">
                <a:latin typeface="Arial" panose="020B0604020202020204" pitchFamily="34" charset="0"/>
                <a:cs typeface="Arial" panose="020B0604020202020204" pitchFamily="34" charset="0"/>
              </a:rPr>
              <a:t>Yêu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cầu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hiện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hóa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công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nghệ</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nâng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hiệu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quả</a:t>
            </a:r>
            <a:endParaRPr lang="vi-VN" sz="2400" dirty="0">
              <a:latin typeface="Arial" panose="020B0604020202020204" pitchFamily="34" charset="0"/>
              <a:cs typeface="Arial" panose="020B0604020202020204" pitchFamily="34" charset="0"/>
            </a:endParaRPr>
          </a:p>
        </p:txBody>
      </p:sp>
      <p:sp>
        <p:nvSpPr>
          <p:cNvPr id="4" name="Text 0">
            <a:extLst>
              <a:ext uri="{FF2B5EF4-FFF2-40B4-BE49-F238E27FC236}">
                <a16:creationId xmlns:a16="http://schemas.microsoft.com/office/drawing/2014/main" id="{E31903E2-790B-4485-A1DB-AA0B5BE10ED1}"/>
              </a:ext>
            </a:extLst>
          </p:cNvPr>
          <p:cNvSpPr/>
          <p:nvPr/>
        </p:nvSpPr>
        <p:spPr>
          <a:xfrm>
            <a:off x="833377" y="1213163"/>
            <a:ext cx="12937787" cy="1340644"/>
          </a:xfrm>
          <a:prstGeom prst="rect">
            <a:avLst/>
          </a:prstGeom>
          <a:noFill/>
          <a:ln/>
        </p:spPr>
        <p:txBody>
          <a:bodyPr wrap="square" lIns="0" tIns="0" rIns="0" bIns="0" rtlCol="0" anchor="t"/>
          <a:lstStyle/>
          <a:p>
            <a:pPr algn="ctr">
              <a:lnSpc>
                <a:spcPts val="5250"/>
              </a:lnSpc>
            </a:pPr>
            <a:r>
              <a:rPr lang="en-US" sz="2800" b="1" dirty="0" err="1">
                <a:solidFill>
                  <a:srgbClr val="337177"/>
                </a:solidFill>
                <a:latin typeface="Arial" panose="020B0604020202020204" pitchFamily="34" charset="0"/>
                <a:cs typeface="Arial" panose="020B0604020202020204" pitchFamily="34" charset="0"/>
              </a:rPr>
              <a:t>Thực</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trạng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suất</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tiêu</a:t>
            </a:r>
            <a:r>
              <a:rPr lang="en-US" sz="2800" b="1" dirty="0">
                <a:solidFill>
                  <a:srgbClr val="337177"/>
                </a:solidFill>
                <a:latin typeface="Arial" panose="020B0604020202020204" pitchFamily="34" charset="0"/>
                <a:cs typeface="Arial" panose="020B0604020202020204" pitchFamily="34" charset="0"/>
              </a:rPr>
              <a:t> hao </a:t>
            </a:r>
            <a:r>
              <a:rPr lang="en-US" sz="2800" b="1" dirty="0" err="1">
                <a:solidFill>
                  <a:srgbClr val="337177"/>
                </a:solidFill>
                <a:latin typeface="Arial" panose="020B0604020202020204" pitchFamily="34" charset="0"/>
                <a:cs typeface="Arial" panose="020B0604020202020204" pitchFamily="34" charset="0"/>
              </a:rPr>
              <a:t>năng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lượng</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hiện</a:t>
            </a:r>
            <a:r>
              <a:rPr lang="en-US" sz="2800" b="1" dirty="0">
                <a:solidFill>
                  <a:srgbClr val="337177"/>
                </a:solidFill>
                <a:latin typeface="Arial" panose="020B0604020202020204" pitchFamily="34" charset="0"/>
                <a:cs typeface="Arial" panose="020B0604020202020204" pitchFamily="34" charset="0"/>
              </a:rPr>
              <a:t> nay </a:t>
            </a:r>
            <a:r>
              <a:rPr lang="en-US" sz="2800" b="1" dirty="0" err="1">
                <a:solidFill>
                  <a:srgbClr val="337177"/>
                </a:solidFill>
                <a:latin typeface="Arial" panose="020B0604020202020204" pitchFamily="34" charset="0"/>
                <a:cs typeface="Arial" panose="020B0604020202020204" pitchFamily="34" charset="0"/>
              </a:rPr>
              <a:t>của</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một</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số</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doanh</a:t>
            </a:r>
            <a:r>
              <a:rPr lang="en-US" sz="2800" b="1" dirty="0">
                <a:solidFill>
                  <a:srgbClr val="337177"/>
                </a:solidFill>
                <a:latin typeface="Arial" panose="020B0604020202020204" pitchFamily="34" charset="0"/>
                <a:cs typeface="Arial" panose="020B0604020202020204" pitchFamily="34" charset="0"/>
              </a:rPr>
              <a:t> </a:t>
            </a:r>
            <a:r>
              <a:rPr lang="en-US" sz="2800" b="1" dirty="0" err="1">
                <a:solidFill>
                  <a:srgbClr val="337177"/>
                </a:solidFill>
                <a:latin typeface="Arial" panose="020B0604020202020204" pitchFamily="34" charset="0"/>
                <a:cs typeface="Arial" panose="020B0604020202020204" pitchFamily="34" charset="0"/>
              </a:rPr>
              <a:t>nghiệp</a:t>
            </a:r>
            <a:endParaRPr lang="en-US" sz="2800" b="1" dirty="0">
              <a:solidFill>
                <a:srgbClr val="33717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7571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015459" y="974069"/>
            <a:ext cx="12410956" cy="888916"/>
          </a:xfrm>
          <a:prstGeom prst="rect">
            <a:avLst/>
          </a:prstGeom>
          <a:noFill/>
          <a:ln/>
        </p:spPr>
        <p:txBody>
          <a:bodyPr wrap="none" lIns="0" tIns="0" rIns="0" bIns="0" rtlCol="0" anchor="t"/>
          <a:lstStyle/>
          <a:p>
            <a:pPr algn="ctr">
              <a:lnSpc>
                <a:spcPts val="5550"/>
              </a:lnSpc>
            </a:pPr>
            <a:r>
              <a:rPr lang="en-US" sz="2800" b="1" kern="0" spc="-134">
                <a:solidFill>
                  <a:srgbClr val="337177"/>
                </a:solidFill>
                <a:latin typeface="Arial" panose="020B0604020202020204" pitchFamily="34" charset="0"/>
                <a:ea typeface="Bitter Medium" pitchFamily="34" charset="-122"/>
                <a:cs typeface="Arial" panose="020B0604020202020204" pitchFamily="34" charset="0"/>
              </a:rPr>
              <a:t>Yếu tố ảnh hưởng đến suất tiêu hao năng lượng</a:t>
            </a:r>
            <a:endParaRPr lang="en-US" sz="2800" b="1" dirty="0">
              <a:solidFill>
                <a:srgbClr val="337177"/>
              </a:solidFill>
              <a:latin typeface="Arial" panose="020B0604020202020204" pitchFamily="34" charset="0"/>
              <a:cs typeface="Arial" panose="020B0604020202020204" pitchFamily="34" charset="0"/>
            </a:endParaRPr>
          </a:p>
        </p:txBody>
      </p:sp>
      <p:sp>
        <p:nvSpPr>
          <p:cNvPr id="15" name="Text 9"/>
          <p:cNvSpPr/>
          <p:nvPr/>
        </p:nvSpPr>
        <p:spPr>
          <a:xfrm>
            <a:off x="793790" y="3275632"/>
            <a:ext cx="13042821" cy="3992642"/>
          </a:xfrm>
          <a:prstGeom prst="rect">
            <a:avLst/>
          </a:prstGeom>
          <a:noFill/>
          <a:ln/>
        </p:spPr>
        <p:txBody>
          <a:bodyPr wrap="square" lIns="0" tIns="0" rIns="0" bIns="0" rtlCol="0" anchor="t"/>
          <a:lstStyle/>
          <a:p>
            <a:pPr marL="0" indent="0" algn="l">
              <a:lnSpc>
                <a:spcPts val="2850"/>
              </a:lnSpc>
              <a:buNone/>
            </a:pPr>
            <a:r>
              <a:rPr lang="en-US" sz="1750" kern="0" spc="-36">
                <a:solidFill>
                  <a:srgbClr val="2B2E3C"/>
                </a:solidFill>
                <a:latin typeface="Arial" panose="020B0604020202020204" pitchFamily="34" charset="0"/>
                <a:ea typeface="Open Sans" pitchFamily="34" charset="-122"/>
                <a:cs typeface="Arial" panose="020B0604020202020204" pitchFamily="34" charset="0"/>
              </a:rPr>
              <a:t>.</a:t>
            </a:r>
            <a:endParaRPr lang="en-US" sz="175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3654252-12C6-0111-9999-550110FBC323}"/>
              </a:ext>
            </a:extLst>
          </p:cNvPr>
          <p:cNvSpPr txBox="1"/>
          <p:nvPr/>
        </p:nvSpPr>
        <p:spPr>
          <a:xfrm>
            <a:off x="2336529" y="1992673"/>
            <a:ext cx="11089886" cy="3892861"/>
          </a:xfrm>
          <a:prstGeom prst="rect">
            <a:avLst/>
          </a:prstGeom>
          <a:noFill/>
        </p:spPr>
        <p:txBody>
          <a:bodyPr wrap="square">
            <a:spAutoFit/>
          </a:bodyPr>
          <a:lstStyle/>
          <a:p>
            <a:pPr algn="just">
              <a:lnSpc>
                <a:spcPct val="150000"/>
              </a:lnSpc>
              <a:buFont typeface="Arial" panose="020B0604020202020204" pitchFamily="34" charset="0"/>
              <a:buChar char="•"/>
            </a:pPr>
            <a:r>
              <a:rPr lang="vi-VN" sz="2800" dirty="0">
                <a:solidFill>
                  <a:srgbClr val="333333"/>
                </a:solidFill>
                <a:latin typeface="+mj-lt"/>
              </a:rPr>
              <a:t>Giám sát và cải tạo hệ thống hiện hữu theo hướng tiết kiệm năng lượng, giảm năng lượng hao phí và năng lượng không cần thiết;</a:t>
            </a:r>
          </a:p>
          <a:p>
            <a:pPr algn="just">
              <a:lnSpc>
                <a:spcPct val="150000"/>
              </a:lnSpc>
              <a:buFont typeface="Arial" panose="020B0604020202020204" pitchFamily="34" charset="0"/>
              <a:buChar char="•"/>
            </a:pPr>
            <a:r>
              <a:rPr lang="vi-VN" sz="2800" dirty="0">
                <a:solidFill>
                  <a:srgbClr val="333333"/>
                </a:solidFill>
                <a:latin typeface="+mj-lt"/>
              </a:rPr>
              <a:t>Thay đổi thói quen và tăng ý thức tiết kiệm năng lượng của người sử dụng;</a:t>
            </a:r>
          </a:p>
          <a:p>
            <a:pPr algn="just">
              <a:lnSpc>
                <a:spcPct val="150000"/>
              </a:lnSpc>
              <a:buFont typeface="Arial" panose="020B0604020202020204" pitchFamily="34" charset="0"/>
              <a:buChar char="•"/>
            </a:pPr>
            <a:r>
              <a:rPr lang="vi-VN" sz="2800" dirty="0">
                <a:solidFill>
                  <a:srgbClr val="333333"/>
                </a:solidFill>
                <a:latin typeface="+mj-lt"/>
              </a:rPr>
              <a:t>Áp dụng các công nghệ hiện đại, thay thế các thiết bị cũ lạc hậu bằng các thiết bị mới sử dụng ít năng lượng hơn, giúp tăng hiệu suất với cùng mức tiêu hao năng lượng, sử dụng các nguồn năng lượng mới thay thế;</a:t>
            </a:r>
            <a:endParaRPr lang="vi-VN" sz="2800" b="0" i="0" dirty="0">
              <a:solidFill>
                <a:srgbClr val="333333"/>
              </a:solidFill>
              <a:effectLst/>
              <a:latin typeface="+mj-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891D73-610E-4C9C-4FC3-552C42D3B352}"/>
              </a:ext>
            </a:extLst>
          </p:cNvPr>
          <p:cNvSpPr txBox="1"/>
          <p:nvPr/>
        </p:nvSpPr>
        <p:spPr>
          <a:xfrm>
            <a:off x="1464459" y="1649782"/>
            <a:ext cx="11118480" cy="586699"/>
          </a:xfrm>
          <a:prstGeom prst="rect">
            <a:avLst/>
          </a:prstGeom>
          <a:noFill/>
        </p:spPr>
        <p:txBody>
          <a:bodyPr wrap="square">
            <a:spAutoFit/>
          </a:bodyPr>
          <a:lstStyle/>
          <a:p>
            <a:pPr marL="167640" marR="0" lvl="0" algn="l" defTabSz="914400" rtl="0" eaLnBrk="1" fontAlgn="auto" latinLnBrk="0" hangingPunct="1">
              <a:lnSpc>
                <a:spcPct val="150000"/>
              </a:lnSpc>
              <a:spcBef>
                <a:spcPts val="0"/>
              </a:spcBef>
              <a:spcAft>
                <a:spcPts val="0"/>
              </a:spcAft>
              <a:buClr>
                <a:srgbClr val="000000"/>
              </a:buClr>
              <a:buSzPts val="1400"/>
              <a:tabLst/>
              <a:defRPr/>
            </a:pPr>
            <a:r>
              <a:rPr kumimoji="0" lang="en-US" sz="2400" b="1" i="0" u="none" strike="noStrike" kern="0" cap="none" spc="0" normalizeH="0" baseline="0" noProof="0" dirty="0">
                <a:ln>
                  <a:noFill/>
                </a:ln>
                <a:solidFill>
                  <a:srgbClr val="87C6CC">
                    <a:lumMod val="50000"/>
                  </a:srgbClr>
                </a:solidFill>
                <a:effectLst/>
                <a:uLnTx/>
                <a:uFillTx/>
                <a:latin typeface="Arial"/>
                <a:ea typeface="Roboto"/>
                <a:cs typeface="Roboto"/>
                <a:sym typeface="Roboto"/>
              </a:rPr>
              <a:t>II</a:t>
            </a:r>
            <a:r>
              <a:rPr kumimoji="0" lang="en-US" sz="2400" b="1" i="0" u="none" strike="noStrike" kern="0" cap="none" spc="0" normalizeH="0" baseline="0" noProof="0">
                <a:ln>
                  <a:noFill/>
                </a:ln>
                <a:solidFill>
                  <a:srgbClr val="87C6CC">
                    <a:lumMod val="50000"/>
                  </a:srgbClr>
                </a:solidFill>
                <a:effectLst/>
                <a:uLnTx/>
                <a:uFillTx/>
                <a:latin typeface="Arial"/>
                <a:ea typeface="Roboto"/>
                <a:cs typeface="Roboto"/>
                <a:sym typeface="Roboto"/>
              </a:rPr>
              <a:t>. </a:t>
            </a:r>
            <a:r>
              <a:rPr lang="en-US" sz="2400" b="1">
                <a:solidFill>
                  <a:schemeClr val="accent1">
                    <a:lumMod val="50000"/>
                  </a:schemeClr>
                </a:solidFill>
              </a:rPr>
              <a:t>MỘT SỐ ĐẶC ĐIỂM DÂY CHUYỀN CÔNG NGHỆ TRONG SẢN XUẤT ĐỒ UỐNG </a:t>
            </a:r>
            <a:endParaRPr lang="en-US" sz="2400" b="1" dirty="0">
              <a:solidFill>
                <a:schemeClr val="accent1">
                  <a:lumMod val="50000"/>
                </a:schemeClr>
              </a:solidFill>
            </a:endParaRPr>
          </a:p>
        </p:txBody>
      </p:sp>
      <p:pic>
        <p:nvPicPr>
          <p:cNvPr id="2050" name="Picture 2" descr="Beverage Manufacturing | The Ultimate Guide! 💡">
            <a:extLst>
              <a:ext uri="{FF2B5EF4-FFF2-40B4-BE49-F238E27FC236}">
                <a16:creationId xmlns:a16="http://schemas.microsoft.com/office/drawing/2014/main" id="{B7C2A870-BF5E-6936-167E-31B10CDD4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3481" y="3335628"/>
            <a:ext cx="6912446" cy="4372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424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2156371" y="979691"/>
            <a:ext cx="9985058" cy="664488"/>
          </a:xfrm>
          <a:prstGeom prst="rect">
            <a:avLst/>
          </a:prstGeom>
          <a:noFill/>
          <a:ln/>
        </p:spPr>
        <p:txBody>
          <a:bodyPr wrap="none" lIns="0" tIns="0" rIns="0" bIns="0" rtlCol="0" anchor="t"/>
          <a:lstStyle/>
          <a:p>
            <a:pPr algn="ctr">
              <a:lnSpc>
                <a:spcPts val="5200"/>
              </a:lnSpc>
            </a:pPr>
            <a:r>
              <a:rPr lang="en-US" sz="2800" b="1" kern="0" spc="-126">
                <a:solidFill>
                  <a:srgbClr val="337177"/>
                </a:solidFill>
                <a:latin typeface="Arial" panose="020B0604020202020204" pitchFamily="34" charset="0"/>
                <a:ea typeface="Bitter Medium" pitchFamily="34" charset="-122"/>
                <a:cs typeface="Arial" panose="020B0604020202020204" pitchFamily="34" charset="0"/>
              </a:rPr>
              <a:t>Nhóm giải pháp giảm suất tiêu hao</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p:cNvSpPr/>
          <p:nvPr/>
        </p:nvSpPr>
        <p:spPr>
          <a:xfrm>
            <a:off x="2744641" y="2169245"/>
            <a:ext cx="5558395" cy="332303"/>
          </a:xfrm>
          <a:prstGeom prst="rect">
            <a:avLst/>
          </a:prstGeom>
          <a:noFill/>
          <a:ln/>
        </p:spPr>
        <p:txBody>
          <a:bodyPr wrap="none" lIns="0" tIns="0" rIns="0" bIns="0" rtlCol="0" anchor="t"/>
          <a:lstStyle/>
          <a:p>
            <a:pPr>
              <a:lnSpc>
                <a:spcPts val="2600"/>
              </a:lnSpc>
            </a:pPr>
            <a:r>
              <a:rPr lang="en-US" sz="2400">
                <a:latin typeface="Arial" panose="020B0604020202020204" pitchFamily="34" charset="0"/>
                <a:cs typeface="Arial" panose="020B0604020202020204" pitchFamily="34" charset="0"/>
              </a:rPr>
              <a:t>1. Tối ưu dây chuyền sản xuất</a:t>
            </a:r>
            <a:endParaRPr lang="en-US" sz="2400" dirty="0">
              <a:latin typeface="Arial" panose="020B0604020202020204" pitchFamily="34" charset="0"/>
              <a:cs typeface="Arial" panose="020B0604020202020204" pitchFamily="34" charset="0"/>
            </a:endParaRPr>
          </a:p>
        </p:txBody>
      </p:sp>
      <p:sp>
        <p:nvSpPr>
          <p:cNvPr id="5" name="Text 2"/>
          <p:cNvSpPr/>
          <p:nvPr/>
        </p:nvSpPr>
        <p:spPr>
          <a:xfrm>
            <a:off x="2744642" y="3247917"/>
            <a:ext cx="11190863" cy="345070"/>
          </a:xfrm>
          <a:prstGeom prst="rect">
            <a:avLst/>
          </a:prstGeom>
          <a:noFill/>
          <a:ln/>
        </p:spPr>
        <p:txBody>
          <a:bodyPr wrap="none" lIns="0" tIns="0" rIns="0" bIns="0" rtlCol="0" anchor="t"/>
          <a:lstStyle/>
          <a:p>
            <a:pPr>
              <a:lnSpc>
                <a:spcPts val="2650"/>
              </a:lnSpc>
            </a:pPr>
            <a:r>
              <a:rPr lang="en-US" sz="2400" kern="0" spc="-33">
                <a:solidFill>
                  <a:srgbClr val="2B2E3C"/>
                </a:solidFill>
                <a:latin typeface="Arial" panose="020B0604020202020204" pitchFamily="34" charset="0"/>
                <a:ea typeface="Open Sans" pitchFamily="34" charset="-122"/>
                <a:cs typeface="Arial" panose="020B0604020202020204" pitchFamily="34" charset="0"/>
              </a:rPr>
              <a:t>2. Thu hồi và tái sử dụng nhiệt.</a:t>
            </a:r>
            <a:endParaRPr lang="en-US" sz="2400" dirty="0">
              <a:latin typeface="Arial" panose="020B0604020202020204" pitchFamily="34" charset="0"/>
              <a:cs typeface="Arial" panose="020B0604020202020204" pitchFamily="34" charset="0"/>
            </a:endParaRPr>
          </a:p>
        </p:txBody>
      </p:sp>
      <p:sp>
        <p:nvSpPr>
          <p:cNvPr id="7" name="Text 3"/>
          <p:cNvSpPr/>
          <p:nvPr/>
        </p:nvSpPr>
        <p:spPr>
          <a:xfrm>
            <a:off x="2744640" y="4450296"/>
            <a:ext cx="3417213" cy="332303"/>
          </a:xfrm>
          <a:prstGeom prst="rect">
            <a:avLst/>
          </a:prstGeom>
          <a:noFill/>
          <a:ln/>
        </p:spPr>
        <p:txBody>
          <a:bodyPr wrap="none" lIns="0" tIns="0" rIns="0" bIns="0" rtlCol="0" anchor="t"/>
          <a:lstStyle/>
          <a:p>
            <a:pPr>
              <a:lnSpc>
                <a:spcPts val="2600"/>
              </a:lnSpc>
            </a:pPr>
            <a:r>
              <a:rPr lang="en-US" sz="2400">
                <a:latin typeface="Arial" panose="020B0604020202020204" pitchFamily="34" charset="0"/>
                <a:cs typeface="Arial" panose="020B0604020202020204" pitchFamily="34" charset="0"/>
              </a:rPr>
              <a:t>3. Tối ưu hóa hệ thống làm lạnh</a:t>
            </a:r>
            <a:endParaRPr lang="en-US" sz="2400" dirty="0">
              <a:latin typeface="Arial" panose="020B0604020202020204" pitchFamily="34" charset="0"/>
              <a:cs typeface="Arial" panose="020B0604020202020204" pitchFamily="34" charset="0"/>
            </a:endParaRPr>
          </a:p>
        </p:txBody>
      </p:sp>
      <p:sp>
        <p:nvSpPr>
          <p:cNvPr id="13" name="Text 7"/>
          <p:cNvSpPr/>
          <p:nvPr/>
        </p:nvSpPr>
        <p:spPr>
          <a:xfrm>
            <a:off x="2744642" y="6887830"/>
            <a:ext cx="2658070" cy="332303"/>
          </a:xfrm>
          <a:prstGeom prst="rect">
            <a:avLst/>
          </a:prstGeom>
          <a:noFill/>
          <a:ln/>
        </p:spPr>
        <p:txBody>
          <a:bodyPr wrap="none" lIns="0" tIns="0" rIns="0" bIns="0" rtlCol="0" anchor="t"/>
          <a:lstStyle/>
          <a:p>
            <a:pPr>
              <a:lnSpc>
                <a:spcPts val="2600"/>
              </a:lnSpc>
            </a:pPr>
            <a:r>
              <a:rPr lang="en-US" sz="2400" kern="0" spc="-63">
                <a:solidFill>
                  <a:srgbClr val="2B2E3C"/>
                </a:solidFill>
                <a:latin typeface="Arial" panose="020B0604020202020204" pitchFamily="34" charset="0"/>
                <a:cs typeface="Arial" panose="020B0604020202020204" pitchFamily="34" charset="0"/>
              </a:rPr>
              <a:t>5. Quản lý năng lượng thông minh</a:t>
            </a:r>
            <a:endParaRPr lang="en-US" sz="2400" dirty="0">
              <a:latin typeface="Arial" panose="020B0604020202020204" pitchFamily="34" charset="0"/>
              <a:cs typeface="Arial" panose="020B0604020202020204" pitchFamily="34" charset="0"/>
            </a:endParaRPr>
          </a:p>
        </p:txBody>
      </p:sp>
      <p:sp>
        <p:nvSpPr>
          <p:cNvPr id="20" name="Text 3"/>
          <p:cNvSpPr/>
          <p:nvPr/>
        </p:nvSpPr>
        <p:spPr>
          <a:xfrm>
            <a:off x="2744641" y="5639909"/>
            <a:ext cx="3417213" cy="332303"/>
          </a:xfrm>
          <a:prstGeom prst="rect">
            <a:avLst/>
          </a:prstGeom>
          <a:noFill/>
          <a:ln/>
        </p:spPr>
        <p:txBody>
          <a:bodyPr wrap="none" lIns="0" tIns="0" rIns="0" bIns="0" rtlCol="0" anchor="t"/>
          <a:lstStyle/>
          <a:p>
            <a:pPr>
              <a:lnSpc>
                <a:spcPts val="2600"/>
              </a:lnSpc>
            </a:pPr>
            <a:r>
              <a:rPr lang="en-US" sz="2400" kern="0" spc="-63">
                <a:solidFill>
                  <a:srgbClr val="2B2E3C"/>
                </a:solidFill>
                <a:latin typeface="Arial" panose="020B0604020202020204" pitchFamily="34" charset="0"/>
                <a:ea typeface="Bitter Medium" pitchFamily="34" charset="-122"/>
                <a:cs typeface="Arial" panose="020B0604020202020204" pitchFamily="34" charset="0"/>
              </a:rPr>
              <a:t>4. Sử dụng năng lượng tái tạo</a:t>
            </a:r>
            <a:endParaRPr lang="en-US" sz="2400" dirty="0">
              <a:latin typeface="Arial" panose="020B0604020202020204" pitchFamily="34" charset="0"/>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737525" y="993259"/>
            <a:ext cx="9985058" cy="664488"/>
          </a:xfrm>
          <a:prstGeom prst="rect">
            <a:avLst/>
          </a:prstGeom>
          <a:noFill/>
          <a:ln/>
        </p:spPr>
        <p:txBody>
          <a:bodyPr wrap="none" lIns="0" tIns="0" rIns="0" bIns="0" rtlCol="0" anchor="t"/>
          <a:lstStyle/>
          <a:p>
            <a:pPr>
              <a:lnSpc>
                <a:spcPts val="5200"/>
              </a:lnSpc>
            </a:pPr>
            <a:r>
              <a:rPr lang="en-US" sz="2800" b="1" kern="0" spc="-126" dirty="0">
                <a:solidFill>
                  <a:srgbClr val="337177"/>
                </a:solidFill>
                <a:latin typeface="Arial" panose="020B0604020202020204" pitchFamily="34" charset="0"/>
                <a:cs typeface="Arial" panose="020B0604020202020204" pitchFamily="34" charset="0"/>
              </a:rPr>
              <a:t>1. </a:t>
            </a:r>
            <a:r>
              <a:rPr lang="en-US" sz="2800" b="1" kern="0" spc="-126" dirty="0" err="1">
                <a:solidFill>
                  <a:srgbClr val="337177"/>
                </a:solidFill>
                <a:latin typeface="Arial" panose="020B0604020202020204" pitchFamily="34" charset="0"/>
                <a:cs typeface="Arial" panose="020B0604020202020204" pitchFamily="34" charset="0"/>
              </a:rPr>
              <a:t>Tối</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ưu</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dây</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chuyền</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sản</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xuất</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p:cNvSpPr/>
          <p:nvPr/>
        </p:nvSpPr>
        <p:spPr>
          <a:xfrm>
            <a:off x="1038435" y="1789889"/>
            <a:ext cx="10110941" cy="4649821"/>
          </a:xfrm>
          <a:prstGeom prst="rect">
            <a:avLst/>
          </a:prstGeom>
          <a:noFill/>
          <a:ln/>
        </p:spPr>
        <p:txBody>
          <a:bodyPr wrap="none" lIns="0" tIns="0" rIns="0" bIns="0" rtlCol="0" anchor="t"/>
          <a:lstStyle/>
          <a:p>
            <a:pPr marL="457200" indent="-457200">
              <a:lnSpc>
                <a:spcPts val="2600"/>
              </a:lnSpc>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81AC94B9-1895-8160-FB04-94F5C950E04D}"/>
              </a:ext>
            </a:extLst>
          </p:cNvPr>
          <p:cNvPicPr>
            <a:picLocks noChangeAspect="1"/>
          </p:cNvPicPr>
          <p:nvPr/>
        </p:nvPicPr>
        <p:blipFill>
          <a:blip r:embed="rId3"/>
          <a:stretch>
            <a:fillRect/>
          </a:stretch>
        </p:blipFill>
        <p:spPr>
          <a:xfrm>
            <a:off x="1678959" y="2054173"/>
            <a:ext cx="11272481" cy="4121253"/>
          </a:xfrm>
          <a:prstGeom prst="rect">
            <a:avLst/>
          </a:prstGeom>
        </p:spPr>
      </p:pic>
    </p:spTree>
    <p:extLst>
      <p:ext uri="{BB962C8B-B14F-4D97-AF65-F5344CB8AC3E}">
        <p14:creationId xmlns:p14="http://schemas.microsoft.com/office/powerpoint/2010/main" val="1766774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992169" y="966681"/>
            <a:ext cx="9985058" cy="664488"/>
          </a:xfrm>
          <a:prstGeom prst="rect">
            <a:avLst/>
          </a:prstGeom>
          <a:noFill/>
          <a:ln/>
        </p:spPr>
        <p:txBody>
          <a:bodyPr wrap="none" lIns="0" tIns="0" rIns="0" bIns="0" rtlCol="0" anchor="t"/>
          <a:lstStyle/>
          <a:p>
            <a:pPr>
              <a:lnSpc>
                <a:spcPts val="5200"/>
              </a:lnSpc>
            </a:pPr>
            <a:r>
              <a:rPr lang="en-US" sz="2800" b="1" kern="0" spc="-126" dirty="0">
                <a:solidFill>
                  <a:srgbClr val="337177"/>
                </a:solidFill>
                <a:latin typeface="Arial" panose="020B0604020202020204" pitchFamily="34" charset="0"/>
                <a:cs typeface="Arial" panose="020B0604020202020204" pitchFamily="34" charset="0"/>
              </a:rPr>
              <a:t>2. Thu </a:t>
            </a:r>
            <a:r>
              <a:rPr lang="en-US" sz="2800" b="1" kern="0" spc="-126" dirty="0" err="1">
                <a:solidFill>
                  <a:srgbClr val="337177"/>
                </a:solidFill>
                <a:latin typeface="Arial" panose="020B0604020202020204" pitchFamily="34" charset="0"/>
                <a:cs typeface="Arial" panose="020B0604020202020204" pitchFamily="34" charset="0"/>
              </a:rPr>
              <a:t>hồi</a:t>
            </a:r>
            <a:r>
              <a:rPr lang="en-US" sz="2800" b="1" kern="0" spc="-126" dirty="0">
                <a:solidFill>
                  <a:srgbClr val="337177"/>
                </a:solidFill>
                <a:latin typeface="Arial" panose="020B0604020202020204" pitchFamily="34" charset="0"/>
                <a:cs typeface="Arial" panose="020B0604020202020204" pitchFamily="34" charset="0"/>
              </a:rPr>
              <a:t> và </a:t>
            </a:r>
            <a:r>
              <a:rPr lang="en-US" sz="2800" b="1" kern="0" spc="-126" dirty="0" err="1">
                <a:solidFill>
                  <a:srgbClr val="337177"/>
                </a:solidFill>
                <a:latin typeface="Arial" panose="020B0604020202020204" pitchFamily="34" charset="0"/>
                <a:cs typeface="Arial" panose="020B0604020202020204" pitchFamily="34" charset="0"/>
              </a:rPr>
              <a:t>tái</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sử</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dụng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nhiệt</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p:cNvSpPr/>
          <p:nvPr/>
        </p:nvSpPr>
        <p:spPr>
          <a:xfrm>
            <a:off x="1685067" y="2788031"/>
            <a:ext cx="10110941" cy="4649821"/>
          </a:xfrm>
          <a:prstGeom prst="rect">
            <a:avLst/>
          </a:prstGeom>
          <a:noFill/>
          <a:ln/>
        </p:spPr>
        <p:txBody>
          <a:bodyPr wrap="none" lIns="0" tIns="0" rIns="0" bIns="0" rtlCol="0" anchor="t"/>
          <a:lstStyle/>
          <a:p>
            <a:pPr marL="571500" indent="-571500">
              <a:buFont typeface="Arial" panose="020B0604020202020204" pitchFamily="34" charset="0"/>
              <a:buChar char="•"/>
              <a:defRPr sz="2000"/>
            </a:pPr>
            <a:endParaRPr lang="vi-VN" sz="320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6CDA1CD-B4AA-6CE4-B3DD-DB4FFBAE7371}"/>
              </a:ext>
            </a:extLst>
          </p:cNvPr>
          <p:cNvPicPr>
            <a:picLocks noChangeAspect="1"/>
          </p:cNvPicPr>
          <p:nvPr/>
        </p:nvPicPr>
        <p:blipFill>
          <a:blip r:embed="rId3"/>
          <a:stretch>
            <a:fillRect/>
          </a:stretch>
        </p:blipFill>
        <p:spPr>
          <a:xfrm>
            <a:off x="1678959" y="2547992"/>
            <a:ext cx="11272481" cy="3133616"/>
          </a:xfrm>
          <a:prstGeom prst="rect">
            <a:avLst/>
          </a:prstGeom>
        </p:spPr>
      </p:pic>
    </p:spTree>
    <p:extLst>
      <p:ext uri="{BB962C8B-B14F-4D97-AF65-F5344CB8AC3E}">
        <p14:creationId xmlns:p14="http://schemas.microsoft.com/office/powerpoint/2010/main" val="331392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41AF3-9A71-3CBC-13E9-EDFCBF6D4F1A}"/>
              </a:ext>
            </a:extLst>
          </p:cNvPr>
          <p:cNvSpPr>
            <a:spLocks noGrp="1"/>
          </p:cNvSpPr>
          <p:nvPr>
            <p:ph idx="4294967295"/>
          </p:nvPr>
        </p:nvSpPr>
        <p:spPr>
          <a:xfrm>
            <a:off x="978099" y="2677737"/>
            <a:ext cx="13167360" cy="2270840"/>
          </a:xfrm>
        </p:spPr>
        <p:txBody>
          <a:bodyPr>
            <a:normAutofit/>
          </a:bodyPr>
          <a:lstStyle/>
          <a:p>
            <a:pPr marL="716280" indent="-548640">
              <a:lnSpc>
                <a:spcPct val="150000"/>
              </a:lnSpc>
              <a:buClr>
                <a:srgbClr val="337177"/>
              </a:buClr>
              <a:buSzPct val="63000"/>
              <a:buFont typeface="+mj-lt"/>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THÔNG TIN VỀ ĐẶC ĐIỂM DÂY CHUYỀN CÔNG NGHỆ ĐIỂN HÌNH</a:t>
            </a:r>
          </a:p>
          <a:p>
            <a:pPr marL="716280" indent="-548640">
              <a:lnSpc>
                <a:spcPct val="150000"/>
              </a:lnSpc>
              <a:buFont typeface="+mj-lt"/>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MỘT SỐ ĐẶC ĐIỂM DÂY CHUYỀN CÔNG NGHỆ TRONG SẢN XUẤT </a:t>
            </a:r>
          </a:p>
        </p:txBody>
      </p:sp>
      <p:sp>
        <p:nvSpPr>
          <p:cNvPr id="7" name="TextBox 6">
            <a:extLst>
              <a:ext uri="{FF2B5EF4-FFF2-40B4-BE49-F238E27FC236}">
                <a16:creationId xmlns:a16="http://schemas.microsoft.com/office/drawing/2014/main" id="{2A423484-54DE-4C5D-B9EA-C990F402C25E}"/>
              </a:ext>
            </a:extLst>
          </p:cNvPr>
          <p:cNvSpPr txBox="1"/>
          <p:nvPr/>
        </p:nvSpPr>
        <p:spPr>
          <a:xfrm>
            <a:off x="3512660" y="1040289"/>
            <a:ext cx="7317403" cy="818494"/>
          </a:xfrm>
          <a:prstGeom prst="rect">
            <a:avLst/>
          </a:prstGeom>
          <a:noFill/>
        </p:spPr>
        <p:txBody>
          <a:bodyPr wrap="square">
            <a:spAutoFit/>
          </a:bodyPr>
          <a:lstStyle/>
          <a:p>
            <a:pPr algn="ctr" defTabSz="1097280">
              <a:lnSpc>
                <a:spcPts val="6660"/>
              </a:lnSpc>
            </a:pPr>
            <a:r>
              <a:rPr lang="en-US" sz="2800" b="1" dirty="0">
                <a:solidFill>
                  <a:srgbClr val="87C6CC">
                    <a:lumMod val="50000"/>
                  </a:srgbClr>
                </a:solidFill>
                <a:latin typeface="Arial"/>
                <a:ea typeface="Fraunces Extra Bold" pitchFamily="34" charset="-122"/>
              </a:rPr>
              <a:t>NỘI DUNG</a:t>
            </a:r>
            <a:endParaRPr lang="en-US" sz="2800" dirty="0">
              <a:solidFill>
                <a:srgbClr val="87C6CC">
                  <a:lumMod val="50000"/>
                </a:srgbClr>
              </a:solidFill>
              <a:latin typeface="Arial"/>
            </a:endParaRPr>
          </a:p>
        </p:txBody>
      </p:sp>
    </p:spTree>
    <p:extLst>
      <p:ext uri="{BB962C8B-B14F-4D97-AF65-F5344CB8AC3E}">
        <p14:creationId xmlns:p14="http://schemas.microsoft.com/office/powerpoint/2010/main" val="1974189506"/>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EBC45-EF0B-837B-9131-D88A2865095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8FB979D-92F6-0353-07DF-5DC27B690B20}"/>
              </a:ext>
            </a:extLst>
          </p:cNvPr>
          <p:cNvSpPr/>
          <p:nvPr/>
        </p:nvSpPr>
        <p:spPr>
          <a:xfrm>
            <a:off x="4563905" y="1040284"/>
            <a:ext cx="9985058" cy="664488"/>
          </a:xfrm>
          <a:prstGeom prst="rect">
            <a:avLst/>
          </a:prstGeom>
          <a:noFill/>
          <a:ln/>
        </p:spPr>
        <p:txBody>
          <a:bodyPr wrap="none" lIns="0" tIns="0" rIns="0" bIns="0" rtlCol="0" anchor="t"/>
          <a:lstStyle/>
          <a:p>
            <a:pPr>
              <a:lnSpc>
                <a:spcPts val="5200"/>
              </a:lnSpc>
            </a:pPr>
            <a:r>
              <a:rPr lang="en-US" sz="2800" b="1" kern="0" spc="-126" dirty="0">
                <a:solidFill>
                  <a:srgbClr val="337177"/>
                </a:solidFill>
                <a:latin typeface="Arial" panose="020B0604020202020204" pitchFamily="34" charset="0"/>
                <a:cs typeface="Arial" panose="020B0604020202020204" pitchFamily="34" charset="0"/>
              </a:rPr>
              <a:t>3. </a:t>
            </a:r>
            <a:r>
              <a:rPr lang="en-US" sz="2800" b="1" kern="0" spc="-126" dirty="0" err="1">
                <a:solidFill>
                  <a:srgbClr val="337177"/>
                </a:solidFill>
                <a:latin typeface="Arial" panose="020B0604020202020204" pitchFamily="34" charset="0"/>
                <a:cs typeface="Arial" panose="020B0604020202020204" pitchFamily="34" charset="0"/>
              </a:rPr>
              <a:t>Tối</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ưu</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hóa</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hệ</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thống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lạnh</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5A98FF8B-1645-BAA0-7402-C1EFFA29DBF0}"/>
              </a:ext>
            </a:extLst>
          </p:cNvPr>
          <p:cNvSpPr/>
          <p:nvPr/>
        </p:nvSpPr>
        <p:spPr>
          <a:xfrm>
            <a:off x="1038435" y="1789889"/>
            <a:ext cx="10110941" cy="4649821"/>
          </a:xfrm>
          <a:prstGeom prst="rect">
            <a:avLst/>
          </a:prstGeom>
          <a:noFill/>
          <a:ln/>
        </p:spPr>
        <p:txBody>
          <a:bodyPr wrap="none" lIns="0" tIns="0" rIns="0" bIns="0" rtlCol="0" anchor="t"/>
          <a:lstStyle/>
          <a:p>
            <a:pPr marL="457200" indent="-457200">
              <a:lnSpc>
                <a:spcPts val="2600"/>
              </a:lnSpc>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0B20550D-C38D-0C0D-8ACD-F06331AA0850}"/>
              </a:ext>
            </a:extLst>
          </p:cNvPr>
          <p:cNvGraphicFramePr>
            <a:graphicFrameLocks noGrp="1"/>
          </p:cNvGraphicFramePr>
          <p:nvPr>
            <p:extLst>
              <p:ext uri="{D42A27DB-BD31-4B8C-83A1-F6EECF244321}">
                <p14:modId xmlns:p14="http://schemas.microsoft.com/office/powerpoint/2010/main" val="568968924"/>
              </p:ext>
            </p:extLst>
          </p:nvPr>
        </p:nvGraphicFramePr>
        <p:xfrm>
          <a:off x="1969169" y="1982537"/>
          <a:ext cx="9753600" cy="3847164"/>
        </p:xfrm>
        <a:graphic>
          <a:graphicData uri="http://schemas.openxmlformats.org/drawingml/2006/table">
            <a:tbl>
              <a:tblPr firstRow="1" bandRow="1">
                <a:tableStyleId>{5C22544A-7EE6-4342-B048-85BDC9FD1C3A}</a:tableStyleId>
              </a:tblPr>
              <a:tblGrid>
                <a:gridCol w="978568">
                  <a:extLst>
                    <a:ext uri="{9D8B030D-6E8A-4147-A177-3AD203B41FA5}">
                      <a16:colId xmlns:a16="http://schemas.microsoft.com/office/drawing/2014/main" val="2970401820"/>
                    </a:ext>
                  </a:extLst>
                </a:gridCol>
                <a:gridCol w="6665495">
                  <a:extLst>
                    <a:ext uri="{9D8B030D-6E8A-4147-A177-3AD203B41FA5}">
                      <a16:colId xmlns:a16="http://schemas.microsoft.com/office/drawing/2014/main" val="1896108833"/>
                    </a:ext>
                  </a:extLst>
                </a:gridCol>
                <a:gridCol w="2109537">
                  <a:extLst>
                    <a:ext uri="{9D8B030D-6E8A-4147-A177-3AD203B41FA5}">
                      <a16:colId xmlns:a16="http://schemas.microsoft.com/office/drawing/2014/main" val="919490218"/>
                    </a:ext>
                  </a:extLst>
                </a:gridCol>
              </a:tblGrid>
              <a:tr h="370840">
                <a:tc>
                  <a:txBody>
                    <a:bodyPr/>
                    <a:lstStyle/>
                    <a:p>
                      <a:pPr algn="ctr"/>
                      <a:r>
                        <a:rPr lang="en-US" sz="2800"/>
                        <a:t>Stt</a:t>
                      </a:r>
                    </a:p>
                  </a:txBody>
                  <a:tcPr/>
                </a:tc>
                <a:tc>
                  <a:txBody>
                    <a:bodyPr/>
                    <a:lstStyle/>
                    <a:p>
                      <a:pPr algn="ctr"/>
                      <a:r>
                        <a:rPr lang="en-US" sz="2800"/>
                        <a:t>Tên giải pháp</a:t>
                      </a:r>
                    </a:p>
                  </a:txBody>
                  <a:tcPr/>
                </a:tc>
                <a:tc>
                  <a:txBody>
                    <a:bodyPr/>
                    <a:lstStyle/>
                    <a:p>
                      <a:pPr algn="ctr"/>
                      <a:r>
                        <a:rPr lang="en-US" sz="2800"/>
                        <a:t>Hiệu quả (%)</a:t>
                      </a:r>
                    </a:p>
                  </a:txBody>
                  <a:tcPr/>
                </a:tc>
                <a:extLst>
                  <a:ext uri="{0D108BD9-81ED-4DB2-BD59-A6C34878D82A}">
                    <a16:rowId xmlns:a16="http://schemas.microsoft.com/office/drawing/2014/main" val="4089404603"/>
                  </a:ext>
                </a:extLst>
              </a:tr>
              <a:tr h="1012524">
                <a:tc>
                  <a:txBody>
                    <a:bodyPr/>
                    <a:lstStyle/>
                    <a:p>
                      <a:r>
                        <a:rPr lang="en-US" sz="2800">
                          <a:latin typeface="Arial" panose="020B0604020202020204" pitchFamily="34" charset="0"/>
                          <a:cs typeface="Arial" panose="020B0604020202020204" pitchFamily="34" charset="0"/>
                        </a:rPr>
                        <a:t>1</a:t>
                      </a:r>
                    </a:p>
                  </a:txBody>
                  <a:tcPr/>
                </a:tc>
                <a:tc>
                  <a:txBody>
                    <a:bodyPr/>
                    <a:lstStyle/>
                    <a:p>
                      <a:r>
                        <a:rPr lang="en-US" sz="2800">
                          <a:latin typeface="Arial" panose="020B0604020202020204" pitchFamily="34" charset="0"/>
                          <a:cs typeface="Arial" panose="020B0604020202020204" pitchFamily="34" charset="0"/>
                        </a:rPr>
                        <a:t>Máy nén biến tần (inverter) </a:t>
                      </a:r>
                    </a:p>
                  </a:txBody>
                  <a:tcPr/>
                </a:tc>
                <a:tc>
                  <a:txBody>
                    <a:bodyPr/>
                    <a:lstStyle/>
                    <a:p>
                      <a:pPr algn="ctr"/>
                      <a:r>
                        <a:rPr lang="en-US" sz="2800">
                          <a:latin typeface="Arial" panose="020B0604020202020204" pitchFamily="34" charset="0"/>
                          <a:cs typeface="Arial" panose="020B0604020202020204" pitchFamily="34" charset="0"/>
                        </a:rPr>
                        <a:t>20-40</a:t>
                      </a:r>
                    </a:p>
                  </a:txBody>
                  <a:tcPr/>
                </a:tc>
                <a:extLst>
                  <a:ext uri="{0D108BD9-81ED-4DB2-BD59-A6C34878D82A}">
                    <a16:rowId xmlns:a16="http://schemas.microsoft.com/office/drawing/2014/main" val="1279510464"/>
                  </a:ext>
                </a:extLst>
              </a:tr>
              <a:tr h="370840">
                <a:tc>
                  <a:txBody>
                    <a:bodyPr/>
                    <a:lstStyle/>
                    <a:p>
                      <a:r>
                        <a:rPr lang="en-US" sz="2800">
                          <a:latin typeface="Arial" panose="020B0604020202020204" pitchFamily="34" charset="0"/>
                          <a:cs typeface="Arial" panose="020B0604020202020204" pitchFamily="34" charset="0"/>
                        </a:rPr>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latin typeface="Arial" panose="020B0604020202020204" pitchFamily="34" charset="0"/>
                          <a:cs typeface="Arial" panose="020B0604020202020204" pitchFamily="34" charset="0"/>
                        </a:rPr>
                        <a:t>Chất tải lạnh hiệu suất cao: NH₃, CO₂</a:t>
                      </a:r>
                    </a:p>
                    <a:p>
                      <a:endParaRPr lang="en-US" sz="280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latin typeface="Arial" panose="020B0604020202020204" pitchFamily="34" charset="0"/>
                          <a:cs typeface="Arial" panose="020B0604020202020204" pitchFamily="34" charset="0"/>
                        </a:rPr>
                        <a:t>15-30</a:t>
                      </a:r>
                    </a:p>
                    <a:p>
                      <a:pPr algn="ctr"/>
                      <a:endParaRPr lang="en-US" sz="28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88824277"/>
                  </a:ext>
                </a:extLst>
              </a:tr>
              <a:tr h="370840">
                <a:tc>
                  <a:txBody>
                    <a:bodyPr/>
                    <a:lstStyle/>
                    <a:p>
                      <a:r>
                        <a:rPr lang="en-US" sz="2800">
                          <a:latin typeface="Arial" panose="020B0604020202020204" pitchFamily="34" charset="0"/>
                          <a:cs typeface="Arial" panose="020B0604020202020204" pitchFamily="34" charset="0"/>
                        </a:rPr>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latin typeface="Arial" panose="020B0604020202020204" pitchFamily="34" charset="0"/>
                          <a:cs typeface="Arial" panose="020B0604020202020204" pitchFamily="34" charset="0"/>
                        </a:rPr>
                        <a:t>Hệ thống TES – tích trữ lạnh vào ban đêm</a:t>
                      </a:r>
                    </a:p>
                    <a:p>
                      <a:endParaRPr lang="en-US" sz="2800">
                        <a:latin typeface="Arial" panose="020B0604020202020204" pitchFamily="34" charset="0"/>
                        <a:cs typeface="Arial" panose="020B0604020202020204" pitchFamily="34" charset="0"/>
                      </a:endParaRPr>
                    </a:p>
                  </a:txBody>
                  <a:tcPr/>
                </a:tc>
                <a:tc>
                  <a:txBody>
                    <a:bodyPr/>
                    <a:lstStyle/>
                    <a:p>
                      <a:pPr algn="ctr"/>
                      <a:r>
                        <a:rPr lang="en-US" sz="2800">
                          <a:latin typeface="Arial" panose="020B0604020202020204" pitchFamily="34" charset="0"/>
                          <a:cs typeface="Arial" panose="020B0604020202020204" pitchFamily="34" charset="0"/>
                        </a:rPr>
                        <a:t>8-15</a:t>
                      </a:r>
                    </a:p>
                  </a:txBody>
                  <a:tcPr/>
                </a:tc>
                <a:extLst>
                  <a:ext uri="{0D108BD9-81ED-4DB2-BD59-A6C34878D82A}">
                    <a16:rowId xmlns:a16="http://schemas.microsoft.com/office/drawing/2014/main" val="1066055158"/>
                  </a:ext>
                </a:extLst>
              </a:tr>
            </a:tbl>
          </a:graphicData>
        </a:graphic>
      </p:graphicFrame>
    </p:spTree>
    <p:extLst>
      <p:ext uri="{BB962C8B-B14F-4D97-AF65-F5344CB8AC3E}">
        <p14:creationId xmlns:p14="http://schemas.microsoft.com/office/powerpoint/2010/main" val="3092967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88E12-A067-37A0-A589-8408E093AFA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5ECE551-437B-DB5F-AFA2-3F08663EE0B9}"/>
              </a:ext>
            </a:extLst>
          </p:cNvPr>
          <p:cNvSpPr/>
          <p:nvPr/>
        </p:nvSpPr>
        <p:spPr>
          <a:xfrm>
            <a:off x="4876422" y="954122"/>
            <a:ext cx="9985058" cy="664488"/>
          </a:xfrm>
          <a:prstGeom prst="rect">
            <a:avLst/>
          </a:prstGeom>
          <a:noFill/>
          <a:ln/>
        </p:spPr>
        <p:txBody>
          <a:bodyPr wrap="none" lIns="0" tIns="0" rIns="0" bIns="0" rtlCol="0" anchor="t"/>
          <a:lstStyle/>
          <a:p>
            <a:pPr>
              <a:lnSpc>
                <a:spcPts val="5200"/>
              </a:lnSpc>
            </a:pPr>
            <a:r>
              <a:rPr lang="en-US" sz="2800" b="1" kern="0" spc="-126" dirty="0">
                <a:solidFill>
                  <a:srgbClr val="337177"/>
                </a:solidFill>
                <a:latin typeface="Arial" panose="020B0604020202020204" pitchFamily="34" charset="0"/>
                <a:cs typeface="Arial" panose="020B0604020202020204" pitchFamily="34" charset="0"/>
              </a:rPr>
              <a:t>4. </a:t>
            </a:r>
            <a:r>
              <a:rPr lang="en-US" sz="2800" b="1" kern="0" spc="-126" dirty="0" err="1">
                <a:solidFill>
                  <a:srgbClr val="337177"/>
                </a:solidFill>
                <a:latin typeface="Arial" panose="020B0604020202020204" pitchFamily="34" charset="0"/>
                <a:cs typeface="Arial" panose="020B0604020202020204" pitchFamily="34" charset="0"/>
              </a:rPr>
              <a:t>Năng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lượng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tái</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tạo</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2787CE36-1EB5-12BC-9618-A9312CAAE11D}"/>
              </a:ext>
            </a:extLst>
          </p:cNvPr>
          <p:cNvSpPr/>
          <p:nvPr/>
        </p:nvSpPr>
        <p:spPr>
          <a:xfrm>
            <a:off x="1038435" y="1789889"/>
            <a:ext cx="10110941" cy="4649821"/>
          </a:xfrm>
          <a:prstGeom prst="rect">
            <a:avLst/>
          </a:prstGeom>
          <a:noFill/>
          <a:ln/>
        </p:spPr>
        <p:txBody>
          <a:bodyPr wrap="none" lIns="0" tIns="0" rIns="0" bIns="0" rtlCol="0" anchor="t"/>
          <a:lstStyle/>
          <a:p>
            <a:pPr marL="457200" indent="-457200">
              <a:lnSpc>
                <a:spcPts val="2600"/>
              </a:lnSpc>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3545912D-9D89-6C78-6709-4D973FB6286C}"/>
              </a:ext>
            </a:extLst>
          </p:cNvPr>
          <p:cNvGraphicFramePr>
            <a:graphicFrameLocks noGrp="1"/>
          </p:cNvGraphicFramePr>
          <p:nvPr>
            <p:extLst>
              <p:ext uri="{D42A27DB-BD31-4B8C-83A1-F6EECF244321}">
                <p14:modId xmlns:p14="http://schemas.microsoft.com/office/powerpoint/2010/main" val="2978027093"/>
              </p:ext>
            </p:extLst>
          </p:nvPr>
        </p:nvGraphicFramePr>
        <p:xfrm>
          <a:off x="1969169" y="1982537"/>
          <a:ext cx="9753600" cy="3621406"/>
        </p:xfrm>
        <a:graphic>
          <a:graphicData uri="http://schemas.openxmlformats.org/drawingml/2006/table">
            <a:tbl>
              <a:tblPr firstRow="1" bandRow="1">
                <a:tableStyleId>{5C22544A-7EE6-4342-B048-85BDC9FD1C3A}</a:tableStyleId>
              </a:tblPr>
              <a:tblGrid>
                <a:gridCol w="978568">
                  <a:extLst>
                    <a:ext uri="{9D8B030D-6E8A-4147-A177-3AD203B41FA5}">
                      <a16:colId xmlns:a16="http://schemas.microsoft.com/office/drawing/2014/main" val="2970401820"/>
                    </a:ext>
                  </a:extLst>
                </a:gridCol>
                <a:gridCol w="6665495">
                  <a:extLst>
                    <a:ext uri="{9D8B030D-6E8A-4147-A177-3AD203B41FA5}">
                      <a16:colId xmlns:a16="http://schemas.microsoft.com/office/drawing/2014/main" val="1896108833"/>
                    </a:ext>
                  </a:extLst>
                </a:gridCol>
                <a:gridCol w="2109537">
                  <a:extLst>
                    <a:ext uri="{9D8B030D-6E8A-4147-A177-3AD203B41FA5}">
                      <a16:colId xmlns:a16="http://schemas.microsoft.com/office/drawing/2014/main" val="919490218"/>
                    </a:ext>
                  </a:extLst>
                </a:gridCol>
              </a:tblGrid>
              <a:tr h="370840">
                <a:tc>
                  <a:txBody>
                    <a:bodyPr/>
                    <a:lstStyle/>
                    <a:p>
                      <a:pPr algn="ctr"/>
                      <a:r>
                        <a:rPr lang="en-US" sz="2800"/>
                        <a:t>Stt</a:t>
                      </a:r>
                    </a:p>
                  </a:txBody>
                  <a:tcPr/>
                </a:tc>
                <a:tc>
                  <a:txBody>
                    <a:bodyPr/>
                    <a:lstStyle/>
                    <a:p>
                      <a:pPr algn="ctr"/>
                      <a:r>
                        <a:rPr lang="en-US" sz="2800"/>
                        <a:t>Tên giải pháp</a:t>
                      </a:r>
                    </a:p>
                  </a:txBody>
                  <a:tcPr/>
                </a:tc>
                <a:tc>
                  <a:txBody>
                    <a:bodyPr/>
                    <a:lstStyle/>
                    <a:p>
                      <a:pPr algn="ctr"/>
                      <a:r>
                        <a:rPr lang="en-US" sz="2800"/>
                        <a:t>Hiệu quả (%)</a:t>
                      </a:r>
                    </a:p>
                  </a:txBody>
                  <a:tcPr/>
                </a:tc>
                <a:extLst>
                  <a:ext uri="{0D108BD9-81ED-4DB2-BD59-A6C34878D82A}">
                    <a16:rowId xmlns:a16="http://schemas.microsoft.com/office/drawing/2014/main" val="4089404603"/>
                  </a:ext>
                </a:extLst>
              </a:tr>
              <a:tr h="1012524">
                <a:tc>
                  <a:txBody>
                    <a:bodyPr/>
                    <a:lstStyle/>
                    <a:p>
                      <a:r>
                        <a:rPr lang="en-US" sz="2800">
                          <a:latin typeface="Arial" panose="020B0604020202020204" pitchFamily="34" charset="0"/>
                          <a:cs typeface="Arial" panose="020B0604020202020204" pitchFamily="34" charset="0"/>
                        </a:rPr>
                        <a:t>1</a:t>
                      </a:r>
                    </a:p>
                  </a:txBody>
                  <a:tcPr/>
                </a:tc>
                <a:tc>
                  <a:txBody>
                    <a:bodyPr/>
                    <a:lstStyle/>
                    <a:p>
                      <a:pPr marL="0" indent="0">
                        <a:lnSpc>
                          <a:spcPct val="150000"/>
                        </a:lnSpc>
                        <a:buFont typeface="Arial" panose="020B0604020202020204" pitchFamily="34" charset="0"/>
                        <a:buNone/>
                        <a:defRPr sz="2000"/>
                      </a:pPr>
                      <a:r>
                        <a:rPr lang="vi-VN" sz="2800"/>
                        <a:t>Điện mặt trời trên mái xưởng – giảm tải giờ cao điểm</a:t>
                      </a:r>
                    </a:p>
                  </a:txBody>
                  <a:tcPr/>
                </a:tc>
                <a:tc>
                  <a:txBody>
                    <a:bodyPr/>
                    <a:lstStyle/>
                    <a:p>
                      <a:pPr algn="ctr"/>
                      <a:r>
                        <a:rPr lang="en-US" sz="2800">
                          <a:latin typeface="Arial" panose="020B0604020202020204" pitchFamily="34" charset="0"/>
                          <a:cs typeface="Arial" panose="020B0604020202020204" pitchFamily="34" charset="0"/>
                        </a:rPr>
                        <a:t>10-25</a:t>
                      </a:r>
                    </a:p>
                  </a:txBody>
                  <a:tcPr/>
                </a:tc>
                <a:extLst>
                  <a:ext uri="{0D108BD9-81ED-4DB2-BD59-A6C34878D82A}">
                    <a16:rowId xmlns:a16="http://schemas.microsoft.com/office/drawing/2014/main" val="1279510464"/>
                  </a:ext>
                </a:extLst>
              </a:tr>
              <a:tr h="370840">
                <a:tc>
                  <a:txBody>
                    <a:bodyPr/>
                    <a:lstStyle/>
                    <a:p>
                      <a:r>
                        <a:rPr lang="en-US" sz="2800">
                          <a:latin typeface="Arial" panose="020B0604020202020204" pitchFamily="34" charset="0"/>
                          <a:cs typeface="Arial" panose="020B0604020202020204" pitchFamily="34" charset="0"/>
                        </a:rPr>
                        <a:t>2</a:t>
                      </a:r>
                    </a:p>
                  </a:txBody>
                  <a:tcPr/>
                </a:tc>
                <a:tc>
                  <a:txBody>
                    <a:bodyPr/>
                    <a:lstStyle/>
                    <a:p>
                      <a:pPr marL="0" indent="0">
                        <a:lnSpc>
                          <a:spcPct val="150000"/>
                        </a:lnSpc>
                        <a:buFont typeface="Arial" panose="020B0604020202020204" pitchFamily="34" charset="0"/>
                        <a:buNone/>
                        <a:defRPr sz="2000"/>
                      </a:pPr>
                      <a:r>
                        <a:rPr lang="vi-VN" sz="2800"/>
                        <a:t>Nồi hơi sinh khối, tận dụng trấu/mùn cưa</a:t>
                      </a:r>
                    </a:p>
                    <a:p>
                      <a:endParaRPr lang="en-US" sz="280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latin typeface="Arial" panose="020B0604020202020204" pitchFamily="34" charset="0"/>
                          <a:cs typeface="Arial" panose="020B0604020202020204" pitchFamily="34" charset="0"/>
                        </a:rPr>
                        <a:t>30-50</a:t>
                      </a:r>
                    </a:p>
                    <a:p>
                      <a:pPr algn="ctr"/>
                      <a:endParaRPr lang="en-US" sz="28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88824277"/>
                  </a:ext>
                </a:extLst>
              </a:tr>
              <a:tr h="370840">
                <a:tc>
                  <a:txBody>
                    <a:bodyPr/>
                    <a:lstStyle/>
                    <a:p>
                      <a:r>
                        <a:rPr lang="en-US" sz="2800">
                          <a:latin typeface="Arial" panose="020B0604020202020204" pitchFamily="34" charset="0"/>
                          <a:cs typeface="Arial" panose="020B0604020202020204" pitchFamily="34" charset="0"/>
                        </a:rPr>
                        <a:t>3</a:t>
                      </a:r>
                    </a:p>
                  </a:txBody>
                  <a:tcPr/>
                </a:tc>
                <a:tc>
                  <a:txBody>
                    <a:bodyPr/>
                    <a:lstStyle/>
                    <a:p>
                      <a:pPr marL="0" indent="0">
                        <a:lnSpc>
                          <a:spcPct val="150000"/>
                        </a:lnSpc>
                        <a:buFont typeface="Arial" panose="020B0604020202020204" pitchFamily="34" charset="0"/>
                        <a:buNone/>
                        <a:defRPr sz="2000"/>
                      </a:pPr>
                      <a:r>
                        <a:rPr lang="vi-VN" sz="2800"/>
                        <a:t>Biogas từ xử lý nước thải để đốt lò hơi</a:t>
                      </a:r>
                    </a:p>
                  </a:txBody>
                  <a:tcPr/>
                </a:tc>
                <a:tc>
                  <a:txBody>
                    <a:bodyPr/>
                    <a:lstStyle/>
                    <a:p>
                      <a:pPr algn="ctr"/>
                      <a:r>
                        <a:rPr lang="en-US" sz="2800">
                          <a:latin typeface="Arial" panose="020B0604020202020204" pitchFamily="34" charset="0"/>
                          <a:cs typeface="Arial" panose="020B0604020202020204" pitchFamily="34" charset="0"/>
                        </a:rPr>
                        <a:t>10-30</a:t>
                      </a:r>
                    </a:p>
                  </a:txBody>
                  <a:tcPr/>
                </a:tc>
                <a:extLst>
                  <a:ext uri="{0D108BD9-81ED-4DB2-BD59-A6C34878D82A}">
                    <a16:rowId xmlns:a16="http://schemas.microsoft.com/office/drawing/2014/main" val="1066055158"/>
                  </a:ext>
                </a:extLst>
              </a:tr>
            </a:tbl>
          </a:graphicData>
        </a:graphic>
      </p:graphicFrame>
    </p:spTree>
    <p:extLst>
      <p:ext uri="{BB962C8B-B14F-4D97-AF65-F5344CB8AC3E}">
        <p14:creationId xmlns:p14="http://schemas.microsoft.com/office/powerpoint/2010/main" val="93469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182F4-AE1B-CE62-96AE-18145E16D0F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7CF9995-4AF6-6FE0-9E3F-F1B4E11E8D16}"/>
              </a:ext>
            </a:extLst>
          </p:cNvPr>
          <p:cNvSpPr/>
          <p:nvPr/>
        </p:nvSpPr>
        <p:spPr>
          <a:xfrm>
            <a:off x="4436584" y="954122"/>
            <a:ext cx="9985058" cy="664488"/>
          </a:xfrm>
          <a:prstGeom prst="rect">
            <a:avLst/>
          </a:prstGeom>
          <a:noFill/>
          <a:ln/>
        </p:spPr>
        <p:txBody>
          <a:bodyPr wrap="none" lIns="0" tIns="0" rIns="0" bIns="0" rtlCol="0" anchor="t"/>
          <a:lstStyle/>
          <a:p>
            <a:pPr>
              <a:lnSpc>
                <a:spcPts val="5200"/>
              </a:lnSpc>
            </a:pPr>
            <a:r>
              <a:rPr lang="en-US" sz="2800" b="1" kern="0" spc="-126" dirty="0">
                <a:solidFill>
                  <a:srgbClr val="337177"/>
                </a:solidFill>
                <a:latin typeface="Arial" panose="020B0604020202020204" pitchFamily="34" charset="0"/>
                <a:cs typeface="Arial" panose="020B0604020202020204" pitchFamily="34" charset="0"/>
              </a:rPr>
              <a:t>5. Quản </a:t>
            </a:r>
            <a:r>
              <a:rPr lang="en-US" sz="2800" b="1" kern="0" spc="-126" dirty="0" err="1">
                <a:solidFill>
                  <a:srgbClr val="337177"/>
                </a:solidFill>
                <a:latin typeface="Arial" panose="020B0604020202020204" pitchFamily="34" charset="0"/>
                <a:cs typeface="Arial" panose="020B0604020202020204" pitchFamily="34" charset="0"/>
              </a:rPr>
              <a:t>lý</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năng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lượng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thông</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minh</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165AF9F5-7DE0-E07F-3AC3-3BB1F3B20063}"/>
              </a:ext>
            </a:extLst>
          </p:cNvPr>
          <p:cNvSpPr/>
          <p:nvPr/>
        </p:nvSpPr>
        <p:spPr>
          <a:xfrm>
            <a:off x="1038435" y="1789889"/>
            <a:ext cx="10110941" cy="4649821"/>
          </a:xfrm>
          <a:prstGeom prst="rect">
            <a:avLst/>
          </a:prstGeom>
          <a:noFill/>
          <a:ln/>
        </p:spPr>
        <p:txBody>
          <a:bodyPr wrap="none" lIns="0" tIns="0" rIns="0" bIns="0" rtlCol="0" anchor="t"/>
          <a:lstStyle/>
          <a:p>
            <a:pPr marL="457200" indent="-457200">
              <a:lnSpc>
                <a:spcPts val="2600"/>
              </a:lnSpc>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291CB862-9B75-A041-9A52-457CB55662EE}"/>
              </a:ext>
            </a:extLst>
          </p:cNvPr>
          <p:cNvGraphicFramePr>
            <a:graphicFrameLocks noGrp="1"/>
          </p:cNvGraphicFramePr>
          <p:nvPr>
            <p:extLst>
              <p:ext uri="{D42A27DB-BD31-4B8C-83A1-F6EECF244321}">
                <p14:modId xmlns:p14="http://schemas.microsoft.com/office/powerpoint/2010/main" val="2219930074"/>
              </p:ext>
            </p:extLst>
          </p:nvPr>
        </p:nvGraphicFramePr>
        <p:xfrm>
          <a:off x="1969169" y="1982537"/>
          <a:ext cx="9753600" cy="3621406"/>
        </p:xfrm>
        <a:graphic>
          <a:graphicData uri="http://schemas.openxmlformats.org/drawingml/2006/table">
            <a:tbl>
              <a:tblPr firstRow="1" bandRow="1">
                <a:tableStyleId>{5C22544A-7EE6-4342-B048-85BDC9FD1C3A}</a:tableStyleId>
              </a:tblPr>
              <a:tblGrid>
                <a:gridCol w="978568">
                  <a:extLst>
                    <a:ext uri="{9D8B030D-6E8A-4147-A177-3AD203B41FA5}">
                      <a16:colId xmlns:a16="http://schemas.microsoft.com/office/drawing/2014/main" val="2970401820"/>
                    </a:ext>
                  </a:extLst>
                </a:gridCol>
                <a:gridCol w="6665495">
                  <a:extLst>
                    <a:ext uri="{9D8B030D-6E8A-4147-A177-3AD203B41FA5}">
                      <a16:colId xmlns:a16="http://schemas.microsoft.com/office/drawing/2014/main" val="1896108833"/>
                    </a:ext>
                  </a:extLst>
                </a:gridCol>
                <a:gridCol w="2109537">
                  <a:extLst>
                    <a:ext uri="{9D8B030D-6E8A-4147-A177-3AD203B41FA5}">
                      <a16:colId xmlns:a16="http://schemas.microsoft.com/office/drawing/2014/main" val="919490218"/>
                    </a:ext>
                  </a:extLst>
                </a:gridCol>
              </a:tblGrid>
              <a:tr h="370840">
                <a:tc>
                  <a:txBody>
                    <a:bodyPr/>
                    <a:lstStyle/>
                    <a:p>
                      <a:pPr algn="ctr"/>
                      <a:r>
                        <a:rPr lang="en-US" sz="2800"/>
                        <a:t>Stt</a:t>
                      </a:r>
                    </a:p>
                  </a:txBody>
                  <a:tcPr/>
                </a:tc>
                <a:tc>
                  <a:txBody>
                    <a:bodyPr/>
                    <a:lstStyle/>
                    <a:p>
                      <a:pPr algn="ctr"/>
                      <a:r>
                        <a:rPr lang="en-US" sz="2800"/>
                        <a:t>Tên giải pháp</a:t>
                      </a:r>
                    </a:p>
                  </a:txBody>
                  <a:tcPr/>
                </a:tc>
                <a:tc>
                  <a:txBody>
                    <a:bodyPr/>
                    <a:lstStyle/>
                    <a:p>
                      <a:pPr algn="ctr"/>
                      <a:r>
                        <a:rPr lang="en-US" sz="2800"/>
                        <a:t>Hiệu quả (%)</a:t>
                      </a:r>
                    </a:p>
                  </a:txBody>
                  <a:tcPr/>
                </a:tc>
                <a:extLst>
                  <a:ext uri="{0D108BD9-81ED-4DB2-BD59-A6C34878D82A}">
                    <a16:rowId xmlns:a16="http://schemas.microsoft.com/office/drawing/2014/main" val="4089404603"/>
                  </a:ext>
                </a:extLst>
              </a:tr>
              <a:tr h="1012524">
                <a:tc>
                  <a:txBody>
                    <a:bodyPr/>
                    <a:lstStyle/>
                    <a:p>
                      <a:r>
                        <a:rPr lang="en-US" sz="2800">
                          <a:latin typeface="Arial" panose="020B0604020202020204" pitchFamily="34" charset="0"/>
                          <a:cs typeface="Arial" panose="020B0604020202020204" pitchFamily="34" charset="0"/>
                        </a:rPr>
                        <a:t>1</a:t>
                      </a:r>
                    </a:p>
                  </a:txBody>
                  <a:tcPr/>
                </a:tc>
                <a:tc>
                  <a:txBody>
                    <a:bodyPr/>
                    <a:lstStyle/>
                    <a:p>
                      <a:pPr marL="0" indent="0">
                        <a:lnSpc>
                          <a:spcPct val="150000"/>
                        </a:lnSpc>
                        <a:buFont typeface="Arial" panose="020B0604020202020204" pitchFamily="34" charset="0"/>
                        <a:buNone/>
                        <a:defRPr sz="2000"/>
                      </a:pPr>
                      <a:r>
                        <a:rPr lang="vi-VN" sz="2800"/>
                        <a:t>Hệ thống đo lường, cảnh báo vượt ngưỡng</a:t>
                      </a:r>
                    </a:p>
                  </a:txBody>
                  <a:tcPr/>
                </a:tc>
                <a:tc>
                  <a:txBody>
                    <a:bodyPr/>
                    <a:lstStyle/>
                    <a:p>
                      <a:pPr algn="ctr"/>
                      <a:r>
                        <a:rPr lang="en-US" sz="28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1279510464"/>
                  </a:ext>
                </a:extLst>
              </a:tr>
              <a:tr h="370840">
                <a:tc>
                  <a:txBody>
                    <a:bodyPr/>
                    <a:lstStyle/>
                    <a:p>
                      <a:r>
                        <a:rPr lang="en-US" sz="2800">
                          <a:latin typeface="Arial" panose="020B0604020202020204" pitchFamily="34" charset="0"/>
                          <a:cs typeface="Arial" panose="020B0604020202020204" pitchFamily="34" charset="0"/>
                        </a:rPr>
                        <a:t>2</a:t>
                      </a:r>
                    </a:p>
                  </a:txBody>
                  <a:tcPr/>
                </a:tc>
                <a:tc>
                  <a:txBody>
                    <a:bodyPr/>
                    <a:lstStyle/>
                    <a:p>
                      <a:pPr marL="0" indent="0">
                        <a:lnSpc>
                          <a:spcPct val="150000"/>
                        </a:lnSpc>
                        <a:buFont typeface="Arial" panose="020B0604020202020204" pitchFamily="34" charset="0"/>
                        <a:buNone/>
                        <a:defRPr sz="2000"/>
                      </a:pPr>
                      <a:r>
                        <a:rPr lang="vi-VN" sz="2800"/>
                        <a:t>AI + IoT phân tích dữ liệu vận hành</a:t>
                      </a:r>
                    </a:p>
                    <a:p>
                      <a:endParaRPr lang="en-US" sz="2800">
                        <a:latin typeface="Arial" panose="020B0604020202020204" pitchFamily="34" charset="0"/>
                        <a:cs typeface="Arial" panose="020B0604020202020204" pitchFamily="34" charset="0"/>
                      </a:endParaRPr>
                    </a:p>
                  </a:txBody>
                  <a:tcPr/>
                </a:tc>
                <a:tc>
                  <a:txBody>
                    <a:bodyPr/>
                    <a:lstStyle/>
                    <a:p>
                      <a:pPr algn="ctr"/>
                      <a:r>
                        <a:rPr lang="en-US" sz="28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2188824277"/>
                  </a:ext>
                </a:extLst>
              </a:tr>
              <a:tr h="370840">
                <a:tc>
                  <a:txBody>
                    <a:bodyPr/>
                    <a:lstStyle/>
                    <a:p>
                      <a:r>
                        <a:rPr lang="en-US" sz="2800">
                          <a:latin typeface="Arial" panose="020B0604020202020204" pitchFamily="34" charset="0"/>
                          <a:cs typeface="Arial" panose="020B0604020202020204" pitchFamily="34" charset="0"/>
                        </a:rPr>
                        <a:t>3</a:t>
                      </a:r>
                    </a:p>
                  </a:txBody>
                  <a:tcPr/>
                </a:tc>
                <a:tc>
                  <a:txBody>
                    <a:bodyPr/>
                    <a:lstStyle/>
                    <a:p>
                      <a:pPr marL="0" indent="0">
                        <a:lnSpc>
                          <a:spcPct val="150000"/>
                        </a:lnSpc>
                        <a:buFont typeface="Arial" panose="020B0604020202020204" pitchFamily="34" charset="0"/>
                        <a:buNone/>
                        <a:defRPr sz="2000"/>
                      </a:pPr>
                      <a:r>
                        <a:rPr lang="vi-VN" sz="2800"/>
                        <a:t>Tối ưu lịch hoạt động thiết bị </a:t>
                      </a:r>
                    </a:p>
                  </a:txBody>
                  <a:tcPr/>
                </a:tc>
                <a:tc>
                  <a:txBody>
                    <a:bodyPr/>
                    <a:lstStyle/>
                    <a:p>
                      <a:pPr algn="ctr"/>
                      <a:r>
                        <a:rPr lang="en-US" sz="28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1066055158"/>
                  </a:ext>
                </a:extLst>
              </a:tr>
            </a:tbl>
          </a:graphicData>
        </a:graphic>
      </p:graphicFrame>
    </p:spTree>
    <p:extLst>
      <p:ext uri="{BB962C8B-B14F-4D97-AF65-F5344CB8AC3E}">
        <p14:creationId xmlns:p14="http://schemas.microsoft.com/office/powerpoint/2010/main" val="2766788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D0EBD-8933-6B6D-5C05-A4F0E846DC7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A10B302-71D3-1262-3EF0-25EF5C206BFF}"/>
              </a:ext>
            </a:extLst>
          </p:cNvPr>
          <p:cNvSpPr/>
          <p:nvPr/>
        </p:nvSpPr>
        <p:spPr>
          <a:xfrm>
            <a:off x="5200927" y="1079122"/>
            <a:ext cx="9985058" cy="664488"/>
          </a:xfrm>
          <a:prstGeom prst="rect">
            <a:avLst/>
          </a:prstGeom>
          <a:noFill/>
          <a:ln/>
        </p:spPr>
        <p:txBody>
          <a:bodyPr wrap="none" lIns="0" tIns="0" rIns="0" bIns="0" rtlCol="0" anchor="t"/>
          <a:lstStyle/>
          <a:p>
            <a:pPr>
              <a:lnSpc>
                <a:spcPts val="5200"/>
              </a:lnSpc>
            </a:pPr>
            <a:r>
              <a:rPr lang="en-US" sz="2800" b="1" kern="0" spc="-126" dirty="0" err="1">
                <a:solidFill>
                  <a:srgbClr val="337177"/>
                </a:solidFill>
                <a:latin typeface="Arial" panose="020B0604020202020204" pitchFamily="34" charset="0"/>
                <a:cs typeface="Arial" panose="020B0604020202020204" pitchFamily="34" charset="0"/>
              </a:rPr>
              <a:t>Câu</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hỏi</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thảo</a:t>
            </a:r>
            <a:r>
              <a:rPr lang="en-US" sz="2800" b="1" kern="0" spc="-126" dirty="0">
                <a:solidFill>
                  <a:srgbClr val="337177"/>
                </a:solidFill>
                <a:latin typeface="Arial" panose="020B0604020202020204" pitchFamily="34" charset="0"/>
                <a:cs typeface="Arial" panose="020B0604020202020204" pitchFamily="34" charset="0"/>
              </a:rPr>
              <a:t> </a:t>
            </a:r>
            <a:r>
              <a:rPr lang="en-US" sz="2800" b="1" kern="0" spc="-126" dirty="0" err="1">
                <a:solidFill>
                  <a:srgbClr val="337177"/>
                </a:solidFill>
                <a:latin typeface="Arial" panose="020B0604020202020204" pitchFamily="34" charset="0"/>
                <a:cs typeface="Arial" panose="020B0604020202020204" pitchFamily="34" charset="0"/>
              </a:rPr>
              <a:t>luận</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696BB854-783F-6113-17B5-624617E77B14}"/>
              </a:ext>
            </a:extLst>
          </p:cNvPr>
          <p:cNvSpPr/>
          <p:nvPr/>
        </p:nvSpPr>
        <p:spPr>
          <a:xfrm>
            <a:off x="1096481" y="1791367"/>
            <a:ext cx="11493136" cy="5194569"/>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endParaRPr lang="vi-VN" sz="2800"/>
          </a:p>
        </p:txBody>
      </p:sp>
      <p:sp>
        <p:nvSpPr>
          <p:cNvPr id="3" name="Rectangle 1">
            <a:extLst>
              <a:ext uri="{FF2B5EF4-FFF2-40B4-BE49-F238E27FC236}">
                <a16:creationId xmlns:a16="http://schemas.microsoft.com/office/drawing/2014/main" id="{28DCC6E2-8959-F182-0CBA-26323998FB28}"/>
              </a:ext>
            </a:extLst>
          </p:cNvPr>
          <p:cNvSpPr>
            <a:spLocks noChangeArrowheads="1"/>
          </p:cNvSpPr>
          <p:nvPr/>
        </p:nvSpPr>
        <p:spPr bwMode="auto">
          <a:xfrm rot="10800000" flipV="1">
            <a:off x="1096481" y="1886882"/>
            <a:ext cx="12102685" cy="4455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lang="en-US" altLang="en-US" sz="2400">
                <a:latin typeface="Arial" panose="020B0604020202020204" pitchFamily="34" charset="0"/>
              </a:rPr>
              <a:t>1. </a:t>
            </a:r>
            <a:r>
              <a:rPr kumimoji="0" lang="en-US" altLang="en-US" sz="2400" i="0" u="none" strike="noStrike" cap="none" normalizeH="0" baseline="0">
                <a:ln>
                  <a:noFill/>
                </a:ln>
                <a:solidFill>
                  <a:schemeClr val="tx1"/>
                </a:solidFill>
                <a:effectLst/>
                <a:latin typeface="Arial" panose="020B0604020202020204" pitchFamily="34" charset="0"/>
              </a:rPr>
              <a:t>OEE (Overall Equipment Effectiveness) của dây chuyền hiện tại là bao nhiêu? Các nguyên nhân gây tổn thất lớn nhất là gì (dừng máy, hỏng hóc, lỗi sản phẩm…)?</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2. Có theo dõi được mức tiêu thụ năng lượng, nước, hơi theo từng công đoạn không? Công đoạn nào gây lãng phí lớn nhất?</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3. Tỷ lệ sản phẩm lỗi trong quá trình chiết rót, đóng gói là bao nhiêu? Nguyên nhân phổ biến nhất là gì?</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4. Có hệ thống kiểm tra chất lượng inline nào được tích hợp trong dây chuyền không (ví dụ: kiểm tra mức chiết, trọng lượng, nắp, mã QR)?</a:t>
            </a:r>
          </a:p>
        </p:txBody>
      </p:sp>
    </p:spTree>
    <p:extLst>
      <p:ext uri="{BB962C8B-B14F-4D97-AF65-F5344CB8AC3E}">
        <p14:creationId xmlns:p14="http://schemas.microsoft.com/office/powerpoint/2010/main" val="3469021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7323208" y="1386754"/>
            <a:ext cx="6584113" cy="5456093"/>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46280" tIns="146280" rIns="146280" bIns="146280" anchor="ctr" anchorCtr="0">
              <a:noAutofit/>
            </a:bodyPr>
            <a:lstStyle/>
            <a:p>
              <a:endParaRPr sz="298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46280" tIns="146280" rIns="146280" bIns="146280" anchor="ctr" anchorCtr="0">
              <a:noAutofit/>
            </a:bodyPr>
            <a:lstStyle/>
            <a:p>
              <a:endParaRPr sz="298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46280" tIns="146280" rIns="146280" bIns="146280" anchor="ctr" anchorCtr="0">
              <a:noAutofit/>
            </a:bodyPr>
            <a:lstStyle/>
            <a:p>
              <a:endParaRPr sz="298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46280" tIns="146280" rIns="146280" bIns="146280" anchor="ctr" anchorCtr="0">
              <a:noAutofit/>
            </a:bodyPr>
            <a:lstStyle/>
            <a:p>
              <a:endParaRPr sz="298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46280" tIns="146280" rIns="146280" bIns="146280" anchor="ctr" anchorCtr="0">
              <a:noAutofit/>
            </a:bodyPr>
            <a:lstStyle/>
            <a:p>
              <a:endParaRPr sz="298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46280" tIns="146280" rIns="146280" bIns="146280" anchor="ctr" anchorCtr="0">
              <a:noAutofit/>
            </a:bodyPr>
            <a:lstStyle/>
            <a:p>
              <a:endParaRPr sz="298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46280" tIns="146280" rIns="146280" bIns="146280" anchor="ctr" anchorCtr="0">
              <a:noAutofit/>
            </a:bodyPr>
            <a:lstStyle/>
            <a:p>
              <a:endParaRPr sz="298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endParaRPr sz="298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46280" tIns="146280" rIns="146280" bIns="146280" anchor="ctr" anchorCtr="0">
              <a:noAutofit/>
            </a:bodyPr>
            <a:lstStyle/>
            <a:p>
              <a:endParaRPr sz="298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46280" tIns="146280" rIns="146280" bIns="146280" anchor="ctr" anchorCtr="0">
              <a:noAutofit/>
            </a:bodyPr>
            <a:lstStyle/>
            <a:p>
              <a:endParaRPr sz="298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46280" tIns="146280" rIns="146280" bIns="146280" anchor="ctr" anchorCtr="0">
              <a:noAutofit/>
            </a:bodyPr>
            <a:lstStyle/>
            <a:p>
              <a:endParaRPr sz="298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46280" tIns="146280" rIns="146280" bIns="146280" anchor="ctr" anchorCtr="0">
              <a:noAutofit/>
            </a:bodyPr>
            <a:lstStyle/>
            <a:p>
              <a:endParaRPr sz="298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46280" tIns="146280" rIns="146280" bIns="146280" anchor="ctr" anchorCtr="0">
              <a:noAutofit/>
            </a:bodyPr>
            <a:lstStyle/>
            <a:p>
              <a:endParaRPr sz="298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46280" tIns="146280" rIns="146280" bIns="146280" anchor="ctr" anchorCtr="0">
              <a:noAutofit/>
            </a:bodyPr>
            <a:lstStyle/>
            <a:p>
              <a:endParaRPr sz="298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46280" tIns="146280" rIns="146280" bIns="146280" anchor="ctr" anchorCtr="0">
              <a:noAutofit/>
            </a:bodyPr>
            <a:lstStyle/>
            <a:p>
              <a:endParaRPr sz="298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46280" tIns="146280" rIns="146280" bIns="146280" anchor="ctr" anchorCtr="0">
              <a:noAutofit/>
            </a:bodyPr>
            <a:lstStyle/>
            <a:p>
              <a:endParaRPr sz="298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46280" tIns="146280" rIns="146280" bIns="146280" anchor="ctr" anchorCtr="0">
              <a:noAutofit/>
            </a:bodyPr>
            <a:lstStyle/>
            <a:p>
              <a:endParaRPr sz="298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46280" tIns="146280" rIns="146280" bIns="146280" anchor="ctr" anchorCtr="0">
              <a:noAutofit/>
            </a:bodyPr>
            <a:lstStyle/>
            <a:p>
              <a:endParaRPr sz="298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46280" tIns="146280" rIns="146280" bIns="146280" anchor="ctr" anchorCtr="0">
              <a:noAutofit/>
            </a:bodyPr>
            <a:lstStyle/>
            <a:p>
              <a:endParaRPr sz="298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46280" tIns="146280" rIns="146280" bIns="146280" anchor="ctr" anchorCtr="0">
              <a:noAutofit/>
            </a:bodyPr>
            <a:lstStyle/>
            <a:p>
              <a:endParaRPr sz="298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46280" tIns="146280" rIns="146280" bIns="146280" anchor="ctr" anchorCtr="0">
              <a:noAutofit/>
            </a:bodyPr>
            <a:lstStyle/>
            <a:p>
              <a:endParaRPr sz="298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46280" tIns="146280" rIns="146280" bIns="146280" anchor="ctr" anchorCtr="0">
              <a:noAutofit/>
            </a:bodyPr>
            <a:lstStyle/>
            <a:p>
              <a:endParaRPr sz="298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46280" tIns="146280" rIns="146280" bIns="146280" anchor="ctr" anchorCtr="0">
              <a:noAutofit/>
            </a:bodyPr>
            <a:lstStyle/>
            <a:p>
              <a:endParaRPr sz="298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46280" tIns="146280" rIns="146280" bIns="146280" anchor="ctr" anchorCtr="0">
              <a:noAutofit/>
            </a:bodyPr>
            <a:lstStyle/>
            <a:p>
              <a:endParaRPr sz="298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46280" tIns="146280" rIns="146280" bIns="146280" anchor="ctr" anchorCtr="0">
              <a:noAutofit/>
            </a:bodyPr>
            <a:lstStyle/>
            <a:p>
              <a:endParaRPr sz="298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46280" tIns="146280" rIns="146280" bIns="146280" anchor="ctr" anchorCtr="0">
              <a:noAutofit/>
            </a:bodyPr>
            <a:lstStyle/>
            <a:p>
              <a:endParaRPr sz="298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46280" tIns="146280" rIns="146280" bIns="146280" anchor="ctr" anchorCtr="0">
              <a:noAutofit/>
            </a:bodyPr>
            <a:lstStyle/>
            <a:p>
              <a:endParaRPr sz="298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46280" tIns="146280" rIns="146280" bIns="146280" anchor="ctr" anchorCtr="0">
              <a:noAutofit/>
            </a:bodyPr>
            <a:lstStyle/>
            <a:p>
              <a:endParaRPr sz="298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46280" tIns="146280" rIns="146280" bIns="146280" anchor="ctr" anchorCtr="0">
              <a:noAutofit/>
            </a:bodyPr>
            <a:lstStyle/>
            <a:p>
              <a:endParaRPr sz="298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46280" tIns="146280" rIns="146280" bIns="146280" anchor="ctr" anchorCtr="0">
              <a:noAutofit/>
            </a:bodyPr>
            <a:lstStyle/>
            <a:p>
              <a:endParaRPr sz="298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46280" tIns="146280" rIns="146280" bIns="146280" anchor="ctr" anchorCtr="0">
              <a:noAutofit/>
            </a:bodyPr>
            <a:lstStyle/>
            <a:p>
              <a:endParaRPr sz="298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46280" tIns="146280" rIns="146280" bIns="146280" anchor="ctr" anchorCtr="0">
              <a:noAutofit/>
            </a:bodyPr>
            <a:lstStyle/>
            <a:p>
              <a:endParaRPr sz="298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46280" tIns="146280" rIns="146280" bIns="146280" anchor="ctr" anchorCtr="0">
              <a:noAutofit/>
            </a:bodyPr>
            <a:lstStyle/>
            <a:p>
              <a:endParaRPr sz="298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46280" tIns="146280" rIns="146280" bIns="146280" anchor="ctr" anchorCtr="0">
              <a:noAutofit/>
            </a:bodyPr>
            <a:lstStyle/>
            <a:p>
              <a:endParaRPr sz="298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46280" tIns="146280" rIns="146280" bIns="146280" anchor="ctr" anchorCtr="0">
              <a:noAutofit/>
            </a:bodyPr>
            <a:lstStyle/>
            <a:p>
              <a:endParaRPr sz="298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46280" tIns="146280" rIns="146280" bIns="146280" anchor="ctr" anchorCtr="0">
              <a:noAutofit/>
            </a:bodyPr>
            <a:lstStyle/>
            <a:p>
              <a:endParaRPr sz="298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666897" y="2945979"/>
            <a:ext cx="5625132" cy="231313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5760" b="1">
                <a:solidFill>
                  <a:srgbClr val="337177"/>
                </a:solidFill>
                <a:latin typeface="+mn-lt"/>
              </a:rPr>
              <a:t>THANK YOU!</a:t>
            </a:r>
            <a:endParaRPr lang="en-US" sz="5760" b="1" dirty="0">
              <a:solidFill>
                <a:srgbClr val="337177"/>
              </a:solidFill>
              <a:latin typeface="+mn-lt"/>
            </a:endParaRPr>
          </a:p>
        </p:txBody>
      </p:sp>
    </p:spTree>
    <p:extLst>
      <p:ext uri="{BB962C8B-B14F-4D97-AF65-F5344CB8AC3E}">
        <p14:creationId xmlns:p14="http://schemas.microsoft.com/office/powerpoint/2010/main" val="3754868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3AF41-19CD-8114-0434-CE4E53B967B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8B7CE4B-BFD8-BA3C-8D60-2C1BF2A9E559}"/>
              </a:ext>
            </a:extLst>
          </p:cNvPr>
          <p:cNvSpPr txBox="1"/>
          <p:nvPr/>
        </p:nvSpPr>
        <p:spPr>
          <a:xfrm>
            <a:off x="3348273" y="724556"/>
            <a:ext cx="7317403" cy="799771"/>
          </a:xfrm>
          <a:prstGeom prst="rect">
            <a:avLst/>
          </a:prstGeom>
          <a:noFill/>
        </p:spPr>
        <p:txBody>
          <a:bodyPr wrap="square">
            <a:spAutoFit/>
          </a:bodyPr>
          <a:lstStyle/>
          <a:p>
            <a:pPr algn="ctr" defTabSz="1097280">
              <a:lnSpc>
                <a:spcPts val="6660"/>
              </a:lnSpc>
            </a:pPr>
            <a:r>
              <a:rPr lang="en-US" sz="2400" b="1" dirty="0">
                <a:solidFill>
                  <a:srgbClr val="87C6CC">
                    <a:lumMod val="50000"/>
                  </a:srgbClr>
                </a:solidFill>
                <a:latin typeface="Arial"/>
                <a:ea typeface="Fraunces Extra Bold" pitchFamily="34" charset="-122"/>
              </a:rPr>
              <a:t>CÂU HỎI THẢO LUẬN</a:t>
            </a:r>
            <a:endParaRPr lang="en-US" sz="2400" dirty="0">
              <a:solidFill>
                <a:srgbClr val="87C6CC">
                  <a:lumMod val="50000"/>
                </a:srgbClr>
              </a:solidFill>
              <a:latin typeface="Arial"/>
            </a:endParaRPr>
          </a:p>
        </p:txBody>
      </p:sp>
      <p:sp>
        <p:nvSpPr>
          <p:cNvPr id="2" name="Content Placeholder 1">
            <a:extLst>
              <a:ext uri="{FF2B5EF4-FFF2-40B4-BE49-F238E27FC236}">
                <a16:creationId xmlns:a16="http://schemas.microsoft.com/office/drawing/2014/main" id="{C7311709-8FE7-4E7F-71C6-27BFCF165474}"/>
              </a:ext>
            </a:extLst>
          </p:cNvPr>
          <p:cNvSpPr>
            <a:spLocks noGrp="1" noChangeArrowheads="1"/>
          </p:cNvSpPr>
          <p:nvPr>
            <p:ph idx="4294967295"/>
          </p:nvPr>
        </p:nvSpPr>
        <p:spPr bwMode="auto">
          <a:xfrm>
            <a:off x="885951" y="1524327"/>
            <a:ext cx="1163244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None/>
              <a:tabLst/>
            </a:pPr>
            <a:r>
              <a:rPr kumimoji="0" lang="en-US" altLang="en-US" b="1" i="0" u="none" strike="noStrike" cap="none" normalizeH="0" baseline="0" dirty="0">
                <a:ln>
                  <a:noFill/>
                </a:ln>
                <a:solidFill>
                  <a:schemeClr val="tx1"/>
                </a:solidFill>
                <a:effectLst/>
                <a:latin typeface="Arial" panose="020B0604020202020204" pitchFamily="34" charset="0"/>
              </a:rPr>
              <a:t>1. </a:t>
            </a:r>
            <a:r>
              <a:rPr kumimoji="0" lang="en-US" altLang="en-US" i="0" u="none" strike="noStrike" cap="none" normalizeH="0" baseline="0" dirty="0" err="1">
                <a:ln>
                  <a:noFill/>
                </a:ln>
                <a:solidFill>
                  <a:schemeClr val="tx1"/>
                </a:solidFill>
                <a:effectLst/>
                <a:latin typeface="Arial" panose="020B0604020202020204" pitchFamily="34" charset="0"/>
              </a:rPr>
              <a:t>Dây</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chuyền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sản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xuất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hiện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tại</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sử</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dụng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công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nghệ</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chiết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rót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nóng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lạnh</a:t>
            </a:r>
            <a:r>
              <a:rPr kumimoji="0" lang="en-US" altLang="en-US" i="0" u="none" strike="noStrike" cap="none" normalizeH="0" baseline="0" dirty="0">
                <a:ln>
                  <a:noFill/>
                </a:ln>
                <a:solidFill>
                  <a:schemeClr val="tx1"/>
                </a:solidFill>
                <a:effectLst/>
                <a:latin typeface="Arial" panose="020B0604020202020204" pitchFamily="34" charset="0"/>
              </a:rPr>
              <a:t> hay </a:t>
            </a:r>
            <a:r>
              <a:rPr kumimoji="0" lang="en-US" altLang="en-US" i="0" u="none" strike="noStrike" cap="none" normalizeH="0" baseline="0" dirty="0" err="1">
                <a:ln>
                  <a:noFill/>
                </a:ln>
                <a:solidFill>
                  <a:schemeClr val="tx1"/>
                </a:solidFill>
                <a:effectLst/>
                <a:latin typeface="Arial" panose="020B0604020202020204" pitchFamily="34" charset="0"/>
              </a:rPr>
              <a:t>vô</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trùng</a:t>
            </a:r>
            <a:r>
              <a:rPr kumimoji="0" lang="en-US" altLang="en-US" i="0" u="none" strike="noStrike" cap="none" normalizeH="0" baseline="0" dirty="0">
                <a:ln>
                  <a:noFill/>
                </a:ln>
                <a:solidFill>
                  <a:schemeClr val="tx1"/>
                </a:solidFill>
                <a:effectLst/>
                <a:latin typeface="Arial" panose="020B0604020202020204" pitchFamily="34" charset="0"/>
              </a:rPr>
              <a:t> (aseptic)? </a:t>
            </a:r>
            <a:r>
              <a:rPr kumimoji="0" lang="en-US" altLang="en-US" i="0" u="none" strike="noStrike" cap="none" normalizeH="0" baseline="0" dirty="0" err="1">
                <a:ln>
                  <a:noFill/>
                </a:ln>
                <a:solidFill>
                  <a:schemeClr val="tx1"/>
                </a:solidFill>
                <a:effectLst/>
                <a:latin typeface="Arial" panose="020B0604020202020204" pitchFamily="34" charset="0"/>
              </a:rPr>
              <a:t>Ưu</a:t>
            </a:r>
            <a:r>
              <a:rPr kumimoji="0" lang="en-US" altLang="en-US" i="0" u="none" strike="noStrike" cap="none" normalizeH="0" baseline="0" dirty="0">
                <a:ln>
                  <a:noFill/>
                </a:ln>
                <a:solidFill>
                  <a:schemeClr val="tx1"/>
                </a:solidFill>
                <a:effectLst/>
                <a:latin typeface="Arial" panose="020B0604020202020204" pitchFamily="34" charset="0"/>
              </a:rPr>
              <a:t> – </a:t>
            </a:r>
            <a:r>
              <a:rPr kumimoji="0" lang="en-US" altLang="en-US" i="0" u="none" strike="noStrike" cap="none" normalizeH="0" baseline="0" dirty="0" err="1">
                <a:ln>
                  <a:noFill/>
                </a:ln>
                <a:solidFill>
                  <a:schemeClr val="tx1"/>
                </a:solidFill>
                <a:effectLst/>
                <a:latin typeface="Arial" panose="020B0604020202020204" pitchFamily="34" charset="0"/>
              </a:rPr>
              <a:t>nhược</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điểm</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của</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từng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công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nghệ</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là</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gì</a:t>
            </a:r>
            <a:r>
              <a:rPr kumimoji="0" lang="en-US" altLang="en-US"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dirty="0">
                <a:ln>
                  <a:noFill/>
                </a:ln>
                <a:solidFill>
                  <a:schemeClr val="tx1"/>
                </a:solidFill>
                <a:effectLst/>
                <a:latin typeface="Arial" panose="020B0604020202020204" pitchFamily="34" charset="0"/>
              </a:rPr>
              <a:t>2. Các </a:t>
            </a:r>
            <a:r>
              <a:rPr kumimoji="0" lang="en-US" altLang="en-US" i="0" u="none" strike="noStrike" cap="none" normalizeH="0" baseline="0" dirty="0" err="1">
                <a:ln>
                  <a:noFill/>
                </a:ln>
                <a:solidFill>
                  <a:schemeClr val="tx1"/>
                </a:solidFill>
                <a:effectLst/>
                <a:latin typeface="Arial" panose="020B0604020202020204" pitchFamily="34" charset="0"/>
              </a:rPr>
              <a:t>thiết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bị</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chính</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trong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dây</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chuyền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có</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được</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đồng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bộ</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hóa</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từ</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một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nhà</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cung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cấp</a:t>
            </a:r>
            <a:r>
              <a:rPr kumimoji="0" lang="en-US" altLang="en-US" i="0" u="none" strike="noStrike" cap="none" normalizeH="0" baseline="0" dirty="0">
                <a:ln>
                  <a:noFill/>
                </a:ln>
                <a:solidFill>
                  <a:schemeClr val="tx1"/>
                </a:solidFill>
                <a:effectLst/>
                <a:latin typeface="Arial" panose="020B0604020202020204" pitchFamily="34" charset="0"/>
              </a:rPr>
              <a:t> hay </a:t>
            </a:r>
            <a:r>
              <a:rPr kumimoji="0" lang="en-US" altLang="en-US" i="0" u="none" strike="noStrike" cap="none" normalizeH="0" baseline="0" dirty="0" err="1">
                <a:ln>
                  <a:noFill/>
                </a:ln>
                <a:solidFill>
                  <a:schemeClr val="tx1"/>
                </a:solidFill>
                <a:effectLst/>
                <a:latin typeface="Arial" panose="020B0604020202020204" pitchFamily="34" charset="0"/>
              </a:rPr>
              <a:t>ghép</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nối</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từ</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nhiều</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hãng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Tác</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động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đến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hiệu</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suất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vận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hành</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ra</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sao</a:t>
            </a:r>
            <a:r>
              <a:rPr kumimoji="0" lang="en-US" altLang="en-US"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dirty="0">
                <a:ln>
                  <a:noFill/>
                </a:ln>
                <a:solidFill>
                  <a:schemeClr val="tx1"/>
                </a:solidFill>
                <a:effectLst/>
                <a:latin typeface="Arial" panose="020B0604020202020204" pitchFamily="34" charset="0"/>
              </a:rPr>
              <a:t>3. </a:t>
            </a:r>
            <a:r>
              <a:rPr kumimoji="0" lang="en-US" altLang="en-US" i="0" u="none" strike="noStrike" cap="none" normalizeH="0" baseline="0" dirty="0" err="1">
                <a:ln>
                  <a:noFill/>
                </a:ln>
                <a:solidFill>
                  <a:schemeClr val="tx1"/>
                </a:solidFill>
                <a:effectLst/>
                <a:latin typeface="Arial" panose="020B0604020202020204" pitchFamily="34" charset="0"/>
              </a:rPr>
              <a:t>Hệ</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thống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tiệt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trùng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hiện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tại</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dùng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phương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pháp</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gì</a:t>
            </a:r>
            <a:r>
              <a:rPr kumimoji="0" lang="en-US" altLang="en-US" i="0" u="none" strike="noStrike" cap="none" normalizeH="0" baseline="0" dirty="0">
                <a:ln>
                  <a:noFill/>
                </a:ln>
                <a:solidFill>
                  <a:schemeClr val="tx1"/>
                </a:solidFill>
                <a:effectLst/>
                <a:latin typeface="Arial" panose="020B0604020202020204" pitchFamily="34" charset="0"/>
              </a:rPr>
              <a:t> (UHT, Pasteurization, UV...)? </a:t>
            </a:r>
            <a:r>
              <a:rPr kumimoji="0" lang="en-US" altLang="en-US" i="0" u="none" strike="noStrike" cap="none" normalizeH="0" baseline="0" dirty="0" err="1">
                <a:ln>
                  <a:noFill/>
                </a:ln>
                <a:solidFill>
                  <a:schemeClr val="tx1"/>
                </a:solidFill>
                <a:effectLst/>
                <a:latin typeface="Arial" panose="020B0604020202020204" pitchFamily="34" charset="0"/>
              </a:rPr>
              <a:t>Tốc</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độ</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và</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mức</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tiêu</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thụ</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năng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lượng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như</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thế</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nào</a:t>
            </a:r>
            <a:r>
              <a:rPr kumimoji="0" lang="en-US" altLang="en-US"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dirty="0">
                <a:ln>
                  <a:noFill/>
                </a:ln>
                <a:solidFill>
                  <a:schemeClr val="tx1"/>
                </a:solidFill>
                <a:effectLst/>
                <a:latin typeface="Arial" panose="020B0604020202020204" pitchFamily="34" charset="0"/>
              </a:rPr>
              <a:t>4. </a:t>
            </a:r>
            <a:r>
              <a:rPr kumimoji="0" lang="en-US" altLang="en-US" i="0" u="none" strike="noStrike" cap="none" normalizeH="0" baseline="0" dirty="0" err="1">
                <a:ln>
                  <a:noFill/>
                </a:ln>
                <a:solidFill>
                  <a:schemeClr val="tx1"/>
                </a:solidFill>
                <a:effectLst/>
                <a:latin typeface="Arial" panose="020B0604020202020204" pitchFamily="34" charset="0"/>
              </a:rPr>
              <a:t>Dây</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chuyền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hiện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có</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khả</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năng</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chuyển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đổi</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định</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dạng</a:t>
            </a:r>
            <a:r>
              <a:rPr kumimoji="0" lang="en-US" altLang="en-US" i="0" u="none" strike="noStrike" cap="none" normalizeH="0" baseline="0" dirty="0">
                <a:ln>
                  <a:noFill/>
                </a:ln>
                <a:solidFill>
                  <a:schemeClr val="tx1"/>
                </a:solidFill>
                <a:effectLst/>
                <a:latin typeface="Arial" panose="020B0604020202020204" pitchFamily="34" charset="0"/>
              </a:rPr>
              <a:t> bao </a:t>
            </a:r>
            <a:r>
              <a:rPr kumimoji="0" lang="en-US" altLang="en-US" i="0" u="none" strike="noStrike" cap="none" normalizeH="0" baseline="0" dirty="0" err="1">
                <a:ln>
                  <a:noFill/>
                </a:ln>
                <a:solidFill>
                  <a:schemeClr val="tx1"/>
                </a:solidFill>
                <a:effectLst/>
                <a:latin typeface="Arial" panose="020B0604020202020204" pitchFamily="34" charset="0"/>
              </a:rPr>
              <a:t>bì</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linh</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hoạt</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không</a:t>
            </a:r>
            <a:r>
              <a:rPr kumimoji="0" lang="en-US" altLang="en-US" i="0" u="none" strike="noStrike" cap="none" normalizeH="0" baseline="0" dirty="0">
                <a:ln>
                  <a:noFill/>
                </a:ln>
                <a:solidFill>
                  <a:schemeClr val="tx1"/>
                </a:solidFill>
                <a:effectLst/>
                <a:latin typeface="Arial" panose="020B0604020202020204" pitchFamily="34" charset="0"/>
              </a:rPr>
              <a:t> (chai PET, chai </a:t>
            </a:r>
            <a:r>
              <a:rPr kumimoji="0" lang="en-US" altLang="en-US" i="0" u="none" strike="noStrike" cap="none" normalizeH="0" baseline="0" dirty="0" err="1">
                <a:ln>
                  <a:noFill/>
                </a:ln>
                <a:solidFill>
                  <a:schemeClr val="tx1"/>
                </a:solidFill>
                <a:effectLst/>
                <a:latin typeface="Arial" panose="020B0604020202020204" pitchFamily="34" charset="0"/>
              </a:rPr>
              <a:t>thủy</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tinh</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lon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Thời</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gian</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thay</a:t>
            </a:r>
            <a:r>
              <a:rPr kumimoji="0" lang="en-US" altLang="en-US" i="0" u="none" strike="noStrike" cap="none" normalizeH="0" baseline="0" dirty="0">
                <a:ln>
                  <a:noFill/>
                </a:ln>
                <a:solidFill>
                  <a:schemeClr val="tx1"/>
                </a:solidFill>
                <a:effectLst/>
                <a:latin typeface="Arial" panose="020B0604020202020204" pitchFamily="34" charset="0"/>
              </a:rPr>
              <a:t> </a:t>
            </a:r>
            <a:r>
              <a:rPr kumimoji="0" lang="en-US" altLang="en-US" i="0" u="none" strike="noStrike" cap="none" normalizeH="0" baseline="0" dirty="0" err="1">
                <a:ln>
                  <a:noFill/>
                </a:ln>
                <a:solidFill>
                  <a:schemeClr val="tx1"/>
                </a:solidFill>
                <a:effectLst/>
                <a:latin typeface="Arial" panose="020B0604020202020204" pitchFamily="34" charset="0"/>
              </a:rPr>
              <a:t>đổi</a:t>
            </a:r>
            <a:r>
              <a:rPr kumimoji="0" lang="en-US" altLang="en-US" i="0" u="none" strike="noStrike" cap="none" normalizeH="0" baseline="0" dirty="0">
                <a:ln>
                  <a:noFill/>
                </a:ln>
                <a:solidFill>
                  <a:schemeClr val="tx1"/>
                </a:solidFill>
                <a:effectLst/>
                <a:latin typeface="Arial" panose="020B0604020202020204" pitchFamily="34" charset="0"/>
              </a:rPr>
              <a:t> format </a:t>
            </a:r>
            <a:r>
              <a:rPr kumimoji="0" lang="en-US" altLang="en-US" i="0" u="none" strike="noStrike" cap="none" normalizeH="0" baseline="0" dirty="0" err="1">
                <a:ln>
                  <a:noFill/>
                </a:ln>
                <a:solidFill>
                  <a:schemeClr val="tx1"/>
                </a:solidFill>
                <a:effectLst/>
                <a:latin typeface="Arial" panose="020B0604020202020204" pitchFamily="34" charset="0"/>
              </a:rPr>
              <a:t>là</a:t>
            </a:r>
            <a:r>
              <a:rPr kumimoji="0" lang="en-US" altLang="en-US" i="0" u="none" strike="noStrike" cap="none" normalizeH="0" baseline="0" dirty="0">
                <a:ln>
                  <a:noFill/>
                </a:ln>
                <a:solidFill>
                  <a:schemeClr val="tx1"/>
                </a:solidFill>
                <a:effectLst/>
                <a:latin typeface="Arial" panose="020B0604020202020204" pitchFamily="34" charset="0"/>
              </a:rPr>
              <a:t> bao </a:t>
            </a:r>
            <a:r>
              <a:rPr kumimoji="0" lang="en-US" altLang="en-US" i="0" u="none" strike="noStrike" cap="none" normalizeH="0" baseline="0" dirty="0" err="1">
                <a:ln>
                  <a:noFill/>
                </a:ln>
                <a:solidFill>
                  <a:schemeClr val="tx1"/>
                </a:solidFill>
                <a:effectLst/>
                <a:latin typeface="Arial" panose="020B0604020202020204" pitchFamily="34" charset="0"/>
              </a:rPr>
              <a:t>lâu</a:t>
            </a:r>
            <a:r>
              <a:rPr kumimoji="0" lang="en-US" altLang="en-US" i="0" u="none" strike="noStrike" cap="none" normalizeH="0" baseline="0" dirty="0">
                <a:ln>
                  <a:noFill/>
                </a:ln>
                <a:solidFill>
                  <a:schemeClr val="tx1"/>
                </a:solidFill>
                <a:effectLst/>
                <a:latin typeface="Arial" panose="020B0604020202020204" pitchFamily="34" charset="0"/>
              </a:rPr>
              <a:t>?</a:t>
            </a:r>
          </a:p>
        </p:txBody>
      </p:sp>
    </p:spTree>
    <p:extLst>
      <p:ext uri="{BB962C8B-B14F-4D97-AF65-F5344CB8AC3E}">
        <p14:creationId xmlns:p14="http://schemas.microsoft.com/office/powerpoint/2010/main" val="3327829504"/>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6EA2F5F-ACC1-F2E7-94E0-E29F99201E1D}"/>
              </a:ext>
            </a:extLst>
          </p:cNvPr>
          <p:cNvSpPr txBox="1"/>
          <p:nvPr/>
        </p:nvSpPr>
        <p:spPr>
          <a:xfrm>
            <a:off x="923624" y="1487226"/>
            <a:ext cx="11764959" cy="577850"/>
          </a:xfrm>
          <a:prstGeom prst="rect">
            <a:avLst/>
          </a:prstGeom>
          <a:noFill/>
        </p:spPr>
        <p:txBody>
          <a:bodyPr wrap="square">
            <a:spAutoFit/>
          </a:bodyPr>
          <a:lstStyle/>
          <a:p>
            <a:pPr marL="716280" indent="-548640">
              <a:lnSpc>
                <a:spcPct val="150000"/>
              </a:lnSpc>
              <a:buClr>
                <a:srgbClr val="337177"/>
              </a:buClr>
              <a:buSzPct val="63000"/>
              <a:buFont typeface="+mj-lt"/>
              <a:buAutoNum type="romanUcPeriod"/>
            </a:pPr>
            <a:r>
              <a:rPr lang="en-US" sz="2400" b="1" dirty="0">
                <a:solidFill>
                  <a:srgbClr val="337177"/>
                </a:solidFill>
                <a:latin typeface="Arial" panose="020B0604020202020204" pitchFamily="34" charset="0"/>
                <a:cs typeface="Arial" panose="020B0604020202020204" pitchFamily="34" charset="0"/>
              </a:rPr>
              <a:t>THÔNG TIN VỀ ĐẶC ĐIỂM DÂY CHUYỀN CÔNG NGHỆ ĐIỂN HÌNH</a:t>
            </a:r>
          </a:p>
        </p:txBody>
      </p:sp>
      <p:pic>
        <p:nvPicPr>
          <p:cNvPr id="1026" name="Picture 2" descr="Food and Beverage Industry - GETABEC">
            <a:extLst>
              <a:ext uri="{FF2B5EF4-FFF2-40B4-BE49-F238E27FC236}">
                <a16:creationId xmlns:a16="http://schemas.microsoft.com/office/drawing/2014/main" id="{E8AE2B9B-4D2A-C9A9-D3FA-2E792DE4D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9447" y="2805407"/>
            <a:ext cx="8075054" cy="4486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831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4289361" y="7617704"/>
            <a:ext cx="8227020" cy="646983"/>
          </a:xfrm>
          <a:prstGeom prst="rect">
            <a:avLst/>
          </a:prstGeom>
          <a:noFill/>
          <a:ln/>
        </p:spPr>
        <p:txBody>
          <a:bodyPr wrap="square" lIns="0" tIns="0" rIns="0" bIns="0" rtlCol="0" anchor="t"/>
          <a:lstStyle/>
          <a:p>
            <a:pPr>
              <a:lnSpc>
                <a:spcPts val="2850"/>
              </a:lnSpc>
            </a:pPr>
            <a:r>
              <a:rPr lang="vi-VN" sz="2000" dirty="0">
                <a:solidFill>
                  <a:srgbClr val="454240"/>
                </a:solidFill>
              </a:rPr>
              <a:t>Sơ đồ quy trình xử lý nươc cấp đầu vào</a:t>
            </a:r>
            <a:endParaRPr lang="en-US" sz="20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6" name="Text 0">
            <a:extLst>
              <a:ext uri="{FF2B5EF4-FFF2-40B4-BE49-F238E27FC236}">
                <a16:creationId xmlns:a16="http://schemas.microsoft.com/office/drawing/2014/main" id="{4EC6B45D-5C02-6907-F84F-426A5B7567B3}"/>
              </a:ext>
            </a:extLst>
          </p:cNvPr>
          <p:cNvSpPr/>
          <p:nvPr/>
        </p:nvSpPr>
        <p:spPr>
          <a:xfrm>
            <a:off x="-599773" y="906350"/>
            <a:ext cx="11424241" cy="646983"/>
          </a:xfrm>
          <a:prstGeom prst="rect">
            <a:avLst/>
          </a:prstGeom>
          <a:noFill/>
          <a:ln/>
        </p:spPr>
        <p:txBody>
          <a:bodyPr wrap="square" lIns="0" tIns="0" rIns="0" bIns="0" rtlCol="0" anchor="t"/>
          <a:lstStyle/>
          <a:p>
            <a:pPr algn="ctr">
              <a:lnSpc>
                <a:spcPts val="5550"/>
              </a:lnSpc>
            </a:pPr>
            <a:r>
              <a:rPr lang="vi-VN" sz="2800" b="1" dirty="0">
                <a:solidFill>
                  <a:srgbClr val="337177"/>
                </a:solidFill>
                <a:ea typeface="Libre Baskerville" pitchFamily="34" charset="-122"/>
                <a:cs typeface="Times New Roman" panose="02020603050405020304" pitchFamily="18" charset="0"/>
              </a:rPr>
              <a:t>Một số quy trình c</a:t>
            </a:r>
            <a:r>
              <a:rPr lang="en-US" sz="2800" b="1" dirty="0" err="1">
                <a:solidFill>
                  <a:srgbClr val="337177"/>
                </a:solidFill>
                <a:ea typeface="Libre Baskerville" pitchFamily="34" charset="-122"/>
                <a:cs typeface="Times New Roman" panose="02020603050405020304" pitchFamily="18" charset="0"/>
              </a:rPr>
              <a:t>ông</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nghệ</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sản</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xuất</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ngành</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đồ</a:t>
            </a:r>
            <a:r>
              <a:rPr lang="en-US" sz="2800" b="1" dirty="0">
                <a:solidFill>
                  <a:srgbClr val="337177"/>
                </a:solidFill>
                <a:ea typeface="Libre Baskerville" pitchFamily="34" charset="-122"/>
                <a:cs typeface="Times New Roman" panose="02020603050405020304" pitchFamily="18" charset="0"/>
              </a:rPr>
              <a:t> </a:t>
            </a:r>
            <a:r>
              <a:rPr lang="en-US" sz="2800" b="1" dirty="0" err="1">
                <a:solidFill>
                  <a:srgbClr val="337177"/>
                </a:solidFill>
                <a:ea typeface="Libre Baskerville" pitchFamily="34" charset="-122"/>
                <a:cs typeface="Times New Roman" panose="02020603050405020304" pitchFamily="18" charset="0"/>
              </a:rPr>
              <a:t>uống</a:t>
            </a:r>
            <a:r>
              <a:rPr lang="en-US" sz="2800" b="1" dirty="0">
                <a:solidFill>
                  <a:srgbClr val="337177"/>
                </a:solidFill>
                <a:ea typeface="Libre Baskerville" pitchFamily="34" charset="-122"/>
                <a:cs typeface="Times New Roman" panose="02020603050405020304" pitchFamily="18" charset="0"/>
              </a:rPr>
              <a:t> </a:t>
            </a:r>
            <a:r>
              <a:rPr lang="en-US" sz="2800" b="1" dirty="0">
                <a:solidFill>
                  <a:srgbClr val="337177"/>
                </a:solidFill>
                <a:ea typeface="Libre Baskerville" pitchFamily="34" charset="-122"/>
                <a:cs typeface="Arial" panose="020B0604020202020204" pitchFamily="34" charset="0"/>
              </a:rPr>
              <a:t>(1)</a:t>
            </a:r>
            <a:endParaRPr lang="en-US" sz="2800" b="1" dirty="0">
              <a:solidFill>
                <a:srgbClr val="337177"/>
              </a:solidFill>
              <a:cs typeface="Arial" panose="020B0604020202020204" pitchFamily="34" charset="0"/>
            </a:endParaRPr>
          </a:p>
        </p:txBody>
      </p:sp>
      <p:pic>
        <p:nvPicPr>
          <p:cNvPr id="3" name="Picture 2"/>
          <p:cNvPicPr>
            <a:picLocks noChangeAspect="1"/>
          </p:cNvPicPr>
          <p:nvPr/>
        </p:nvPicPr>
        <p:blipFill>
          <a:blip r:embed="rId3"/>
          <a:stretch>
            <a:fillRect/>
          </a:stretch>
        </p:blipFill>
        <p:spPr>
          <a:xfrm>
            <a:off x="4874647" y="1708394"/>
            <a:ext cx="5617249" cy="5909310"/>
          </a:xfrm>
          <a:prstGeom prst="rect">
            <a:avLst/>
          </a:prstGeom>
        </p:spPr>
      </p:pic>
    </p:spTree>
    <p:extLst>
      <p:ext uri="{BB962C8B-B14F-4D97-AF65-F5344CB8AC3E}">
        <p14:creationId xmlns:p14="http://schemas.microsoft.com/office/powerpoint/2010/main" val="810281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918686" y="1018344"/>
            <a:ext cx="11804800" cy="646983"/>
          </a:xfrm>
          <a:prstGeom prst="rect">
            <a:avLst/>
          </a:prstGeom>
          <a:noFill/>
          <a:ln/>
        </p:spPr>
        <p:txBody>
          <a:bodyPr wrap="square" lIns="0" tIns="0" rIns="0" bIns="0" rtlCol="0" anchor="t"/>
          <a:lstStyle/>
          <a:p>
            <a:pPr algn="ctr">
              <a:lnSpc>
                <a:spcPts val="5550"/>
              </a:lnSpc>
            </a:pPr>
            <a:r>
              <a:rPr lang="vi-VN" sz="2400" b="1" dirty="0">
                <a:solidFill>
                  <a:srgbClr val="337177"/>
                </a:solidFill>
                <a:ea typeface="Libre Baskerville" pitchFamily="34" charset="-122"/>
                <a:cs typeface="Times New Roman" panose="02020603050405020304" pitchFamily="18"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(2)</a:t>
            </a:r>
            <a:endParaRPr lang="en-US" sz="2400" b="1" dirty="0">
              <a:solidFill>
                <a:srgbClr val="337177"/>
              </a:solidFill>
              <a:latin typeface="Arial" panose="020B0604020202020204" pitchFamily="34" charset="0"/>
              <a:cs typeface="Arial" panose="020B0604020202020204" pitchFamily="34" charset="0"/>
            </a:endParaRPr>
          </a:p>
        </p:txBody>
      </p:sp>
      <p:sp>
        <p:nvSpPr>
          <p:cNvPr id="4" name="Text 1"/>
          <p:cNvSpPr/>
          <p:nvPr/>
        </p:nvSpPr>
        <p:spPr>
          <a:xfrm>
            <a:off x="3852827" y="7504630"/>
            <a:ext cx="9734955" cy="971550"/>
          </a:xfrm>
          <a:prstGeom prst="rect">
            <a:avLst/>
          </a:prstGeom>
          <a:noFill/>
          <a:ln/>
        </p:spPr>
        <p:txBody>
          <a:bodyPr wrap="square" lIns="0" tIns="0" rIns="0" bIns="0" rtlCol="0" anchor="t"/>
          <a:lstStyle/>
          <a:p>
            <a:pPr>
              <a:lnSpc>
                <a:spcPts val="2850"/>
              </a:lnSpc>
            </a:pPr>
            <a:r>
              <a:rPr lang="vi-VN" sz="2000" dirty="0">
                <a:solidFill>
                  <a:srgbClr val="454240"/>
                </a:solidFill>
              </a:rPr>
              <a:t>Sơ đồ quy trình công nghệ pha chế xi rô nước ngọt có ga</a:t>
            </a:r>
            <a:endParaRPr lang="en-US" sz="20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F815CF1-4687-E784-24E7-FE23AC29D439}"/>
              </a:ext>
            </a:extLst>
          </p:cNvPr>
          <p:cNvPicPr>
            <a:picLocks noChangeAspect="1"/>
          </p:cNvPicPr>
          <p:nvPr/>
        </p:nvPicPr>
        <p:blipFill>
          <a:blip r:embed="rId3"/>
          <a:stretch>
            <a:fillRect/>
          </a:stretch>
        </p:blipFill>
        <p:spPr>
          <a:xfrm>
            <a:off x="4536510" y="2049310"/>
            <a:ext cx="5680669" cy="5455320"/>
          </a:xfrm>
          <a:prstGeom prst="rect">
            <a:avLst/>
          </a:prstGeom>
        </p:spPr>
      </p:pic>
    </p:spTree>
    <p:extLst>
      <p:ext uri="{BB962C8B-B14F-4D97-AF65-F5344CB8AC3E}">
        <p14:creationId xmlns:p14="http://schemas.microsoft.com/office/powerpoint/2010/main" val="609018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2586627" y="7581214"/>
            <a:ext cx="9922212" cy="971550"/>
          </a:xfrm>
          <a:prstGeom prst="rect">
            <a:avLst/>
          </a:prstGeom>
          <a:noFill/>
          <a:ln/>
        </p:spPr>
        <p:txBody>
          <a:bodyPr wrap="square" lIns="0" tIns="0" rIns="0" bIns="0" rtlCol="0" anchor="t"/>
          <a:lstStyle/>
          <a:p>
            <a:pPr>
              <a:lnSpc>
                <a:spcPts val="2850"/>
              </a:lnSpc>
            </a:pPr>
            <a:r>
              <a:rPr lang="en-US" sz="2000" dirty="0">
                <a:solidFill>
                  <a:srgbClr val="454240"/>
                </a:solidFill>
              </a:rPr>
              <a:t>                           </a:t>
            </a:r>
            <a:r>
              <a:rPr lang="vi-VN" sz="2000" dirty="0">
                <a:solidFill>
                  <a:srgbClr val="454240"/>
                </a:solidFill>
              </a:rPr>
              <a:t>Sơ đồ quy trình công </a:t>
            </a:r>
            <a:r>
              <a:rPr lang="vi-VN" sz="2000" dirty="0">
                <a:solidFill>
                  <a:srgbClr val="454240"/>
                </a:solidFill>
                <a:latin typeface="Arial" panose="020B0604020202020204" pitchFamily="34" charset="0"/>
                <a:cs typeface="Arial" panose="020B0604020202020204" pitchFamily="34" charset="0"/>
              </a:rPr>
              <a:t>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NGK </a:t>
            </a:r>
            <a:r>
              <a:rPr lang="en-US" sz="2000" dirty="0" err="1">
                <a:solidFill>
                  <a:srgbClr val="454240"/>
                </a:solidFill>
                <a:latin typeface="Arial" panose="020B0604020202020204" pitchFamily="34" charset="0"/>
                <a:cs typeface="Arial" panose="020B0604020202020204" pitchFamily="34" charset="0"/>
              </a:rPr>
              <a:t>có</a:t>
            </a:r>
            <a:r>
              <a:rPr lang="en-US" sz="2000" dirty="0">
                <a:solidFill>
                  <a:srgbClr val="454240"/>
                </a:solidFill>
                <a:latin typeface="Arial" panose="020B0604020202020204" pitchFamily="34" charset="0"/>
                <a:cs typeface="Arial" panose="020B0604020202020204" pitchFamily="34" charset="0"/>
              </a:rPr>
              <a:t> ga </a:t>
            </a:r>
            <a:r>
              <a:rPr lang="en-US" sz="2000" dirty="0" err="1">
                <a:solidFill>
                  <a:srgbClr val="454240"/>
                </a:solidFill>
                <a:latin typeface="Arial" panose="020B0604020202020204" pitchFamily="34" charset="0"/>
                <a:cs typeface="Arial" panose="020B0604020202020204" pitchFamily="34" charset="0"/>
              </a:rPr>
              <a:t>đóng</a:t>
            </a:r>
            <a:r>
              <a:rPr lang="en-US" sz="2000" dirty="0">
                <a:solidFill>
                  <a:srgbClr val="454240"/>
                </a:solidFill>
                <a:latin typeface="Arial" panose="020B0604020202020204" pitchFamily="34" charset="0"/>
                <a:cs typeface="Arial" panose="020B0604020202020204" pitchFamily="34" charset="0"/>
              </a:rPr>
              <a:t> chai</a:t>
            </a:r>
            <a:endParaRPr lang="en-US" sz="2000" dirty="0">
              <a:latin typeface="Arial" panose="020B0604020202020204" pitchFamily="34" charset="0"/>
              <a:cs typeface="Arial" panose="020B0604020202020204" pitchFamily="34" charset="0"/>
            </a:endParaRPr>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D6D10BD5-E875-45D7-96EC-D2CCA91855EE}"/>
              </a:ext>
            </a:extLst>
          </p:cNvPr>
          <p:cNvSpPr/>
          <p:nvPr/>
        </p:nvSpPr>
        <p:spPr>
          <a:xfrm>
            <a:off x="499147" y="987858"/>
            <a:ext cx="11804800" cy="609856"/>
          </a:xfrm>
          <a:prstGeom prst="rect">
            <a:avLst/>
          </a:prstGeom>
          <a:noFill/>
          <a:ln/>
        </p:spPr>
        <p:txBody>
          <a:bodyPr wrap="square" lIns="0" tIns="0" rIns="0" bIns="0" rtlCol="0" anchor="t"/>
          <a:lstStyle/>
          <a:p>
            <a:pPr algn="ctr">
              <a:lnSpc>
                <a:spcPts val="5550"/>
              </a:lnSpc>
            </a:pPr>
            <a:r>
              <a:rPr lang="vi-VN" sz="2400" b="1" dirty="0">
                <a:solidFill>
                  <a:srgbClr val="337177"/>
                </a:solidFill>
                <a:latin typeface="Arial" panose="020B0604020202020204" pitchFamily="34" charset="0"/>
                <a:ea typeface="Libre Baskerville" pitchFamily="34" charset="-122"/>
                <a:cs typeface="Arial" panose="020B0604020202020204" pitchFamily="34"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(3)</a:t>
            </a:r>
            <a:endParaRPr lang="en-US" sz="2400" b="1" dirty="0">
              <a:solidFill>
                <a:srgbClr val="337177"/>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9D2A8AF-2870-4E9E-F7B8-B8C8BF20E8BA}"/>
              </a:ext>
            </a:extLst>
          </p:cNvPr>
          <p:cNvPicPr>
            <a:picLocks noChangeAspect="1"/>
          </p:cNvPicPr>
          <p:nvPr/>
        </p:nvPicPr>
        <p:blipFill>
          <a:blip r:embed="rId3"/>
          <a:stretch>
            <a:fillRect/>
          </a:stretch>
        </p:blipFill>
        <p:spPr>
          <a:xfrm>
            <a:off x="4976486" y="1808258"/>
            <a:ext cx="4677428" cy="5772956"/>
          </a:xfrm>
          <a:prstGeom prst="rect">
            <a:avLst/>
          </a:prstGeom>
        </p:spPr>
      </p:pic>
    </p:spTree>
    <p:extLst>
      <p:ext uri="{BB962C8B-B14F-4D97-AF65-F5344CB8AC3E}">
        <p14:creationId xmlns:p14="http://schemas.microsoft.com/office/powerpoint/2010/main" val="1569584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A8A76-B267-B5C1-642F-A51ACBFFF27A}"/>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F7AAAC6F-5CA1-6C37-7D45-35DCEF5BDCF1}"/>
              </a:ext>
            </a:extLst>
          </p:cNvPr>
          <p:cNvSpPr/>
          <p:nvPr/>
        </p:nvSpPr>
        <p:spPr>
          <a:xfrm>
            <a:off x="2586627" y="7560666"/>
            <a:ext cx="9922212" cy="971550"/>
          </a:xfrm>
          <a:prstGeom prst="rect">
            <a:avLst/>
          </a:prstGeom>
          <a:noFill/>
          <a:ln/>
        </p:spPr>
        <p:txBody>
          <a:bodyPr wrap="square" lIns="0" tIns="0" rIns="0" bIns="0" rtlCol="0" anchor="t"/>
          <a:lstStyle/>
          <a:p>
            <a:pPr>
              <a:lnSpc>
                <a:spcPts val="2850"/>
              </a:lnSpc>
            </a:pPr>
            <a:r>
              <a:rPr lang="en-US" sz="2000" dirty="0">
                <a:solidFill>
                  <a:srgbClr val="454240"/>
                </a:solidFill>
              </a:rPr>
              <a:t>                           </a:t>
            </a:r>
            <a:r>
              <a:rPr lang="vi-VN" sz="2000" dirty="0">
                <a:solidFill>
                  <a:srgbClr val="454240"/>
                </a:solidFill>
              </a:rPr>
              <a:t>Sơ đồ quy trình công 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nước</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uống</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tinh</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khiết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đóng</a:t>
            </a:r>
            <a:r>
              <a:rPr lang="en-US" sz="2000" dirty="0">
                <a:solidFill>
                  <a:srgbClr val="454240"/>
                </a:solidFill>
                <a:latin typeface="Arial" panose="020B0604020202020204" pitchFamily="34" charset="0"/>
                <a:cs typeface="Arial" panose="020B0604020202020204" pitchFamily="34" charset="0"/>
              </a:rPr>
              <a:t> chai</a:t>
            </a:r>
            <a:endParaRPr lang="en-US" sz="2000" dirty="0">
              <a:latin typeface="Arial" panose="020B0604020202020204" pitchFamily="34" charset="0"/>
              <a:cs typeface="Arial" panose="020B0604020202020204" pitchFamily="34" charset="0"/>
            </a:endParaRPr>
          </a:p>
          <a:p>
            <a:pPr>
              <a:lnSpc>
                <a:spcPts val="2850"/>
              </a:lnSpc>
            </a:pPr>
            <a:endParaRPr lang="en-US" sz="2000" dirty="0"/>
          </a:p>
        </p:txBody>
      </p:sp>
      <p:sp>
        <p:nvSpPr>
          <p:cNvPr id="5" name="Shape 2">
            <a:extLst>
              <a:ext uri="{FF2B5EF4-FFF2-40B4-BE49-F238E27FC236}">
                <a16:creationId xmlns:a16="http://schemas.microsoft.com/office/drawing/2014/main" id="{52983B61-07E5-A19A-AFB8-35962662300F}"/>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FF59775B-5922-D2F3-B48F-1578B0FF630D}"/>
              </a:ext>
            </a:extLst>
          </p:cNvPr>
          <p:cNvSpPr/>
          <p:nvPr/>
        </p:nvSpPr>
        <p:spPr>
          <a:xfrm>
            <a:off x="276598" y="837847"/>
            <a:ext cx="11804800" cy="609856"/>
          </a:xfrm>
          <a:prstGeom prst="rect">
            <a:avLst/>
          </a:prstGeom>
          <a:noFill/>
          <a:ln/>
        </p:spPr>
        <p:txBody>
          <a:bodyPr wrap="square" lIns="0" tIns="0" rIns="0" bIns="0" rtlCol="0" anchor="t"/>
          <a:lstStyle/>
          <a:p>
            <a:pPr algn="ctr">
              <a:lnSpc>
                <a:spcPts val="5550"/>
              </a:lnSpc>
            </a:pPr>
            <a:r>
              <a:rPr lang="vi-VN" sz="2400" b="1" dirty="0">
                <a:solidFill>
                  <a:srgbClr val="337177"/>
                </a:solidFill>
                <a:latin typeface="Arial" panose="020B0604020202020204" pitchFamily="34" charset="0"/>
                <a:ea typeface="Libre Baskerville" pitchFamily="34" charset="-122"/>
                <a:cs typeface="Arial" panose="020B0604020202020204" pitchFamily="34"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(4)</a:t>
            </a:r>
            <a:endParaRPr lang="en-US" sz="2400" b="1" dirty="0">
              <a:solidFill>
                <a:srgbClr val="337177"/>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E583E5D0-76E6-C96E-7A2A-864D9B93919B}"/>
              </a:ext>
            </a:extLst>
          </p:cNvPr>
          <p:cNvPicPr>
            <a:picLocks noChangeAspect="1"/>
          </p:cNvPicPr>
          <p:nvPr/>
        </p:nvPicPr>
        <p:blipFill>
          <a:blip r:embed="rId3"/>
          <a:stretch>
            <a:fillRect/>
          </a:stretch>
        </p:blipFill>
        <p:spPr>
          <a:xfrm>
            <a:off x="4681645" y="1554812"/>
            <a:ext cx="4617998" cy="6005854"/>
          </a:xfrm>
          <a:prstGeom prst="rect">
            <a:avLst/>
          </a:prstGeom>
        </p:spPr>
      </p:pic>
    </p:spTree>
    <p:extLst>
      <p:ext uri="{BB962C8B-B14F-4D97-AF65-F5344CB8AC3E}">
        <p14:creationId xmlns:p14="http://schemas.microsoft.com/office/powerpoint/2010/main" val="2955593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CFEC0-BAB7-0F46-2E99-7CEDEECF25D0}"/>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26726F18-79C7-B93A-3CFB-6E8F78D8ED24}"/>
              </a:ext>
            </a:extLst>
          </p:cNvPr>
          <p:cNvSpPr/>
          <p:nvPr/>
        </p:nvSpPr>
        <p:spPr>
          <a:xfrm>
            <a:off x="2237306" y="7509295"/>
            <a:ext cx="9922212" cy="971550"/>
          </a:xfrm>
          <a:prstGeom prst="rect">
            <a:avLst/>
          </a:prstGeom>
          <a:noFill/>
          <a:ln/>
        </p:spPr>
        <p:txBody>
          <a:bodyPr wrap="square" lIns="0" tIns="0" rIns="0" bIns="0" rtlCol="0" anchor="t"/>
          <a:lstStyle/>
          <a:p>
            <a:pPr>
              <a:lnSpc>
                <a:spcPts val="2850"/>
              </a:lnSpc>
            </a:pPr>
            <a:r>
              <a:rPr lang="en-US" sz="2000" dirty="0">
                <a:solidFill>
                  <a:srgbClr val="454240"/>
                </a:solidFill>
                <a:latin typeface="Arial" panose="020B0604020202020204" pitchFamily="34" charset="0"/>
                <a:cs typeface="Arial" panose="020B0604020202020204" pitchFamily="34" charset="0"/>
              </a:rPr>
              <a:t>                           </a:t>
            </a:r>
            <a:r>
              <a:rPr lang="vi-VN" sz="2000" dirty="0">
                <a:solidFill>
                  <a:srgbClr val="454240"/>
                </a:solidFill>
                <a:latin typeface="Arial" panose="020B0604020202020204" pitchFamily="34" charset="0"/>
                <a:cs typeface="Arial" panose="020B0604020202020204" pitchFamily="34" charset="0"/>
              </a:rPr>
              <a:t>Sơ đồ quy trình công 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các</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phẩm</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chiết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rót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nóng</a:t>
            </a: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6887029A-8CA4-BAA9-239C-D89C1BBA48F2}"/>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5FF1B699-7FAD-7044-9FAA-B3C2CED63CAC}"/>
              </a:ext>
            </a:extLst>
          </p:cNvPr>
          <p:cNvSpPr/>
          <p:nvPr/>
        </p:nvSpPr>
        <p:spPr>
          <a:xfrm>
            <a:off x="467734" y="853869"/>
            <a:ext cx="11804800" cy="609856"/>
          </a:xfrm>
          <a:prstGeom prst="rect">
            <a:avLst/>
          </a:prstGeom>
          <a:noFill/>
          <a:ln/>
        </p:spPr>
        <p:txBody>
          <a:bodyPr wrap="square" lIns="0" tIns="0" rIns="0" bIns="0" rtlCol="0" anchor="t"/>
          <a:lstStyle/>
          <a:p>
            <a:pPr algn="ctr">
              <a:lnSpc>
                <a:spcPts val="5550"/>
              </a:lnSpc>
            </a:pPr>
            <a:r>
              <a:rPr lang="vi-VN" sz="2400" b="1" dirty="0">
                <a:solidFill>
                  <a:srgbClr val="337177"/>
                </a:solidFill>
                <a:latin typeface="Arial" panose="020B0604020202020204" pitchFamily="34" charset="0"/>
                <a:ea typeface="Libre Baskerville" pitchFamily="34" charset="-122"/>
                <a:cs typeface="Arial" panose="020B0604020202020204" pitchFamily="34" charset="0"/>
              </a:rPr>
              <a:t>Một số quy trình c</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ông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nghệ</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sản</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xuất</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ngành</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đồ</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a:t>
            </a:r>
            <a:r>
              <a:rPr lang="en-US" sz="2400" b="1" dirty="0" err="1">
                <a:solidFill>
                  <a:srgbClr val="337177"/>
                </a:solidFill>
                <a:latin typeface="Arial" panose="020B0604020202020204" pitchFamily="34" charset="0"/>
                <a:ea typeface="Libre Baskerville" pitchFamily="34" charset="-122"/>
                <a:cs typeface="Arial" panose="020B0604020202020204" pitchFamily="34" charset="0"/>
              </a:rPr>
              <a:t>uống</a:t>
            </a:r>
            <a:r>
              <a:rPr lang="en-US" sz="2400" b="1" dirty="0">
                <a:solidFill>
                  <a:srgbClr val="337177"/>
                </a:solidFill>
                <a:latin typeface="Arial" panose="020B0604020202020204" pitchFamily="34" charset="0"/>
                <a:ea typeface="Libre Baskerville" pitchFamily="34" charset="-122"/>
                <a:cs typeface="Arial" panose="020B0604020202020204" pitchFamily="34" charset="0"/>
              </a:rPr>
              <a:t> (5)</a:t>
            </a:r>
            <a:endParaRPr lang="en-US" sz="2400" b="1" dirty="0">
              <a:solidFill>
                <a:srgbClr val="337177"/>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4F4F214-8ECA-85CE-E7A5-26B705A80FAD}"/>
              </a:ext>
            </a:extLst>
          </p:cNvPr>
          <p:cNvPicPr>
            <a:picLocks noChangeAspect="1"/>
          </p:cNvPicPr>
          <p:nvPr/>
        </p:nvPicPr>
        <p:blipFill>
          <a:blip r:embed="rId3"/>
          <a:stretch>
            <a:fillRect/>
          </a:stretch>
        </p:blipFill>
        <p:spPr>
          <a:xfrm>
            <a:off x="4553787" y="1553111"/>
            <a:ext cx="5289250" cy="5822620"/>
          </a:xfrm>
          <a:prstGeom prst="rect">
            <a:avLst/>
          </a:prstGeom>
        </p:spPr>
      </p:pic>
    </p:spTree>
    <p:extLst>
      <p:ext uri="{BB962C8B-B14F-4D97-AF65-F5344CB8AC3E}">
        <p14:creationId xmlns:p14="http://schemas.microsoft.com/office/powerpoint/2010/main" val="12694571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1368</TotalTime>
  <Words>1067</Words>
  <Application>Microsoft Office PowerPoint</Application>
  <PresentationFormat>Custom</PresentationFormat>
  <Paragraphs>120</Paragraphs>
  <Slides>24</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Wingdings</vt:lpstr>
      <vt:lpstr>Libre Baskerville</vt:lpstr>
      <vt:lpstr>Times New Roman</vt:lpstr>
      <vt:lpstr>Calibri</vt:lpstr>
      <vt:lpstr>Arial</vt:lpstr>
      <vt:lpstr>Roboto</vt:lpstr>
      <vt:lpstr>Fira Sans Extra Condensed</vt:lpstr>
      <vt:lpstr>Office Theme</vt:lpstr>
      <vt:lpstr>1_Energy Saving Infographics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Tran Thi Thu Huyen 20222925</cp:lastModifiedBy>
  <cp:revision>104</cp:revision>
  <dcterms:created xsi:type="dcterms:W3CDTF">2025-04-02T07:09:06Z</dcterms:created>
  <dcterms:modified xsi:type="dcterms:W3CDTF">2025-10-06T07:55:42Z</dcterms:modified>
</cp:coreProperties>
</file>